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 id="2147483708" r:id="rId2"/>
    <p:sldMasterId id="2147483768" r:id="rId3"/>
    <p:sldMasterId id="2147483810" r:id="rId4"/>
    <p:sldMasterId id="2147483822" r:id="rId5"/>
    <p:sldMasterId id="2147483672" r:id="rId6"/>
  </p:sldMasterIdLst>
  <p:notesMasterIdLst>
    <p:notesMasterId r:id="rId44"/>
  </p:notesMasterIdLst>
  <p:handoutMasterIdLst>
    <p:handoutMasterId r:id="rId45"/>
  </p:handoutMasterIdLst>
  <p:sldIdLst>
    <p:sldId id="358" r:id="rId7"/>
    <p:sldId id="1220" r:id="rId8"/>
    <p:sldId id="1193" r:id="rId9"/>
    <p:sldId id="1192" r:id="rId10"/>
    <p:sldId id="1191" r:id="rId11"/>
    <p:sldId id="1190" r:id="rId12"/>
    <p:sldId id="256" r:id="rId13"/>
    <p:sldId id="257" r:id="rId14"/>
    <p:sldId id="258" r:id="rId15"/>
    <p:sldId id="259" r:id="rId16"/>
    <p:sldId id="260" r:id="rId17"/>
    <p:sldId id="1222" r:id="rId18"/>
    <p:sldId id="261" r:id="rId19"/>
    <p:sldId id="262" r:id="rId20"/>
    <p:sldId id="263" r:id="rId21"/>
    <p:sldId id="1224" r:id="rId22"/>
    <p:sldId id="1227" r:id="rId23"/>
    <p:sldId id="1238" r:id="rId24"/>
    <p:sldId id="1228" r:id="rId25"/>
    <p:sldId id="1226" r:id="rId26"/>
    <p:sldId id="1229" r:id="rId27"/>
    <p:sldId id="1230" r:id="rId28"/>
    <p:sldId id="1231" r:id="rId29"/>
    <p:sldId id="1232" r:id="rId30"/>
    <p:sldId id="1240" r:id="rId31"/>
    <p:sldId id="1233" r:id="rId32"/>
    <p:sldId id="1234" r:id="rId33"/>
    <p:sldId id="1235" r:id="rId34"/>
    <p:sldId id="1236" r:id="rId35"/>
    <p:sldId id="1237" r:id="rId36"/>
    <p:sldId id="1221" r:id="rId37"/>
    <p:sldId id="1180" r:id="rId38"/>
    <p:sldId id="1223" r:id="rId39"/>
    <p:sldId id="1181" r:id="rId40"/>
    <p:sldId id="1182" r:id="rId41"/>
    <p:sldId id="351" r:id="rId42"/>
    <p:sldId id="357" r:id="rId43"/>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Opening" id="{63556EE4-66A2-4CB6-B5B0-1BE5806D5B55}">
          <p14:sldIdLst>
            <p14:sldId id="358"/>
            <p14:sldId id="1220"/>
          </p14:sldIdLst>
        </p14:section>
        <p14:section name="Legal Action Chicago" id="{DE4A67D9-1D05-44BE-9141-2DA84BE19F8F}">
          <p14:sldIdLst>
            <p14:sldId id="1193"/>
            <p14:sldId id="1192"/>
            <p14:sldId id="1191"/>
            <p14:sldId id="1190"/>
          </p14:sldIdLst>
        </p14:section>
        <p14:section name="IL PIRG" id="{68086F98-49EC-46BE-A227-C3C800676651}">
          <p14:sldIdLst>
            <p14:sldId id="256"/>
            <p14:sldId id="257"/>
            <p14:sldId id="258"/>
            <p14:sldId id="259"/>
            <p14:sldId id="260"/>
            <p14:sldId id="1222"/>
            <p14:sldId id="261"/>
            <p14:sldId id="262"/>
            <p14:sldId id="263"/>
          </p14:sldIdLst>
        </p14:section>
        <p14:section name="SB TILA" id="{4910A3F9-A437-4A03-B3E5-6799F0DCB89B}">
          <p14:sldIdLst>
            <p14:sldId id="1224"/>
            <p14:sldId id="1227"/>
            <p14:sldId id="1238"/>
            <p14:sldId id="1228"/>
            <p14:sldId id="1226"/>
            <p14:sldId id="1229"/>
            <p14:sldId id="1230"/>
            <p14:sldId id="1231"/>
            <p14:sldId id="1232"/>
            <p14:sldId id="1240"/>
          </p14:sldIdLst>
        </p14:section>
        <p14:section name="PLPA Defense/Pawn" id="{890A4C16-597A-4060-8A13-76DB755D519C}">
          <p14:sldIdLst>
            <p14:sldId id="1233"/>
            <p14:sldId id="1234"/>
            <p14:sldId id="1235"/>
            <p14:sldId id="1236"/>
            <p14:sldId id="1237"/>
            <p14:sldId id="1221"/>
          </p14:sldIdLst>
        </p14:section>
        <p14:section name="Credit Repair" id="{1745DD06-022B-466B-AA1B-F25AAAF3C0A8}">
          <p14:sldIdLst>
            <p14:sldId id="1180"/>
            <p14:sldId id="1223"/>
            <p14:sldId id="1181"/>
            <p14:sldId id="1182"/>
          </p14:sldIdLst>
        </p14:section>
        <p14:section name="Closing" id="{F884A0ED-5C60-498F-AE54-4FD9F0F0AA98}">
          <p14:sldIdLst>
            <p14:sldId id="351"/>
            <p14:sldId id="3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6A96AA-6CC3-C156-C803-14FA023195EF}" name="Brent Adams" initials="BA" userId="S::badams@woodstockinst.org::4c98be3b-1844-49b9-89e6-3dc3006f8e9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82B0"/>
    <a:srgbClr val="6198A6"/>
    <a:srgbClr val="D3372B"/>
    <a:srgbClr val="345790"/>
    <a:srgbClr val="000000"/>
    <a:srgbClr val="2E2E2E"/>
    <a:srgbClr val="626262"/>
    <a:srgbClr val="FFCF82"/>
    <a:srgbClr val="1F1F1F"/>
    <a:srgbClr val="0475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62" autoAdjust="0"/>
    <p:restoredTop sz="86804" autoAdjust="0"/>
  </p:normalViewPr>
  <p:slideViewPr>
    <p:cSldViewPr snapToGrid="0">
      <p:cViewPr varScale="1">
        <p:scale>
          <a:sx n="62" d="100"/>
          <a:sy n="62" d="100"/>
        </p:scale>
        <p:origin x="34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lnolan\Desktop\IL%20SB%20Lending%20Report\RaceData6.5.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lnolan\Desktop\IL%20SB%20Lending%20Report\Charts.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jdoyle\AppData\Local\Microsoft\Windows\INetCache\Content.Outlook\Q6599HP0\Loan%20Fees%20Paid%20Data%20and%20Char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200940465096968E-2"/>
          <c:y val="4.8883559096687318E-2"/>
          <c:w val="0.90526805104435293"/>
          <c:h val="0.76089806536525673"/>
        </c:manualLayout>
      </c:layout>
      <c:barChart>
        <c:barDir val="col"/>
        <c:grouping val="clustered"/>
        <c:varyColors val="0"/>
        <c:ser>
          <c:idx val="0"/>
          <c:order val="0"/>
          <c:tx>
            <c:strRef>
              <c:f>'RaceData6.5'!$M$23</c:f>
              <c:strCache>
                <c:ptCount val="1"/>
                <c:pt idx="0">
                  <c:v>Percent of Businesses</c:v>
                </c:pt>
              </c:strCache>
            </c:strRef>
          </c:tx>
          <c:spPr>
            <a:solidFill>
              <a:srgbClr val="FFFFFF">
                <a:lumMod val="6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'RaceData6.5'!$L$24:$L$27</c:f>
              <c:strCache>
                <c:ptCount val="4"/>
                <c:pt idx="0">
                  <c:v>Less than 20</c:v>
                </c:pt>
                <c:pt idx="1">
                  <c:v>20 to 40</c:v>
                </c:pt>
                <c:pt idx="2">
                  <c:v>40 to 60</c:v>
                </c:pt>
                <c:pt idx="3">
                  <c:v>More than 60</c:v>
                </c:pt>
              </c:strCache>
            </c:strRef>
          </c:cat>
          <c:val>
            <c:numRef>
              <c:f>'RaceData6.5'!$M$24:$M$27</c:f>
              <c:numCache>
                <c:formatCode>0.0%</c:formatCode>
                <c:ptCount val="4"/>
                <c:pt idx="0">
                  <c:v>0.20324592212691603</c:v>
                </c:pt>
                <c:pt idx="1">
                  <c:v>0.31017864256276578</c:v>
                </c:pt>
                <c:pt idx="2">
                  <c:v>0.23474647004698634</c:v>
                </c:pt>
                <c:pt idx="3">
                  <c:v>0.25182896526333187</c:v>
                </c:pt>
              </c:numCache>
            </c:numRef>
          </c:val>
          <c:extLst>
            <c:ext xmlns:c16="http://schemas.microsoft.com/office/drawing/2014/chart" uri="{C3380CC4-5D6E-409C-BE32-E72D297353CC}">
              <c16:uniqueId val="{00000000-3E3C-49A0-9D72-D470A04568CE}"/>
            </c:ext>
          </c:extLst>
        </c:ser>
        <c:ser>
          <c:idx val="1"/>
          <c:order val="1"/>
          <c:tx>
            <c:strRef>
              <c:f>'RaceData6.5'!$N$23</c:f>
              <c:strCache>
                <c:ptCount val="1"/>
                <c:pt idx="0">
                  <c:v>Percent of Loans</c:v>
                </c:pt>
              </c:strCache>
            </c:strRef>
          </c:tx>
          <c:spPr>
            <a:solidFill>
              <a:srgbClr val="0067C6">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'RaceData6.5'!$L$24:$L$27</c:f>
              <c:strCache>
                <c:ptCount val="4"/>
                <c:pt idx="0">
                  <c:v>Less than 20</c:v>
                </c:pt>
                <c:pt idx="1">
                  <c:v>20 to 40</c:v>
                </c:pt>
                <c:pt idx="2">
                  <c:v>40 to 60</c:v>
                </c:pt>
                <c:pt idx="3">
                  <c:v>More than 60</c:v>
                </c:pt>
              </c:strCache>
            </c:strRef>
          </c:cat>
          <c:val>
            <c:numRef>
              <c:f>'RaceData6.5'!$N$24:$N$27</c:f>
              <c:numCache>
                <c:formatCode>0.0%</c:formatCode>
                <c:ptCount val="4"/>
                <c:pt idx="0">
                  <c:v>0.23850654246638098</c:v>
                </c:pt>
                <c:pt idx="1">
                  <c:v>0.34174962062284664</c:v>
                </c:pt>
                <c:pt idx="2">
                  <c:v>0.22885747826335934</c:v>
                </c:pt>
                <c:pt idx="3">
                  <c:v>0.19088635864741307</c:v>
                </c:pt>
              </c:numCache>
            </c:numRef>
          </c:val>
          <c:extLst>
            <c:ext xmlns:c16="http://schemas.microsoft.com/office/drawing/2014/chart" uri="{C3380CC4-5D6E-409C-BE32-E72D297353CC}">
              <c16:uniqueId val="{00000001-3E3C-49A0-9D72-D470A04568CE}"/>
            </c:ext>
          </c:extLst>
        </c:ser>
        <c:dLbls>
          <c:dLblPos val="outEnd"/>
          <c:showLegendKey val="0"/>
          <c:showVal val="1"/>
          <c:showCatName val="0"/>
          <c:showSerName val="0"/>
          <c:showPercent val="0"/>
          <c:showBubbleSize val="0"/>
        </c:dLbls>
        <c:gapWidth val="219"/>
        <c:overlap val="-27"/>
        <c:axId val="900401328"/>
        <c:axId val="900400240"/>
      </c:barChart>
      <c:catAx>
        <c:axId val="90040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00400240"/>
        <c:crosses val="autoZero"/>
        <c:auto val="1"/>
        <c:lblAlgn val="ctr"/>
        <c:lblOffset val="100"/>
        <c:noMultiLvlLbl val="0"/>
      </c:catAx>
      <c:valAx>
        <c:axId val="900400240"/>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00401328"/>
        <c:crosses val="autoZero"/>
        <c:crossBetween val="between"/>
      </c:valAx>
      <c:spPr>
        <a:noFill/>
        <a:ln>
          <a:noFill/>
        </a:ln>
        <a:effectLst/>
      </c:spPr>
    </c:plotArea>
    <c:legend>
      <c:legendPos val="b"/>
      <c:layout>
        <c:manualLayout>
          <c:xMode val="edge"/>
          <c:yMode val="edge"/>
          <c:x val="0.62978173758121114"/>
          <c:y val="7.3068692903721824E-2"/>
          <c:w val="0.33947029042188626"/>
          <c:h val="5.776184300426942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2294682604657743E-2"/>
          <c:y val="2.9655238452773732E-2"/>
          <c:w val="0.8986751968102602"/>
          <c:h val="0.82904092605872182"/>
        </c:manualLayout>
      </c:layout>
      <c:barChart>
        <c:barDir val="col"/>
        <c:grouping val="clustered"/>
        <c:varyColors val="0"/>
        <c:ser>
          <c:idx val="0"/>
          <c:order val="0"/>
          <c:tx>
            <c:strRef>
              <c:f>RegionsInc!$B$47</c:f>
              <c:strCache>
                <c:ptCount val="1"/>
                <c:pt idx="0">
                  <c:v>Percent of Businesses</c:v>
                </c:pt>
              </c:strCache>
            </c:strRef>
          </c:tx>
          <c:spPr>
            <a:solidFill>
              <a:srgbClr val="FFFFFF">
                <a:lumMod val="6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RegionsInc!$A$48:$A$51</c:f>
              <c:strCache>
                <c:ptCount val="4"/>
                <c:pt idx="0">
                  <c:v>Low-Income</c:v>
                </c:pt>
                <c:pt idx="1">
                  <c:v>Moderate-Income</c:v>
                </c:pt>
                <c:pt idx="2">
                  <c:v>Middle-Income</c:v>
                </c:pt>
                <c:pt idx="3">
                  <c:v>Upper-Income</c:v>
                </c:pt>
              </c:strCache>
            </c:strRef>
          </c:cat>
          <c:val>
            <c:numRef>
              <c:f>RegionsInc!$B$48:$B$51</c:f>
              <c:numCache>
                <c:formatCode>0.0%</c:formatCode>
                <c:ptCount val="4"/>
                <c:pt idx="0">
                  <c:v>6.6509654004615823E-2</c:v>
                </c:pt>
                <c:pt idx="1">
                  <c:v>0.17881190826638452</c:v>
                </c:pt>
                <c:pt idx="2">
                  <c:v>0.31260800106284264</c:v>
                </c:pt>
                <c:pt idx="3">
                  <c:v>0.44207043666615697</c:v>
                </c:pt>
              </c:numCache>
            </c:numRef>
          </c:val>
          <c:extLst>
            <c:ext xmlns:c16="http://schemas.microsoft.com/office/drawing/2014/chart" uri="{C3380CC4-5D6E-409C-BE32-E72D297353CC}">
              <c16:uniqueId val="{00000000-69E9-4A2E-825E-250C906711D4}"/>
            </c:ext>
          </c:extLst>
        </c:ser>
        <c:ser>
          <c:idx val="1"/>
          <c:order val="1"/>
          <c:tx>
            <c:strRef>
              <c:f>RegionsInc!$C$47</c:f>
              <c:strCache>
                <c:ptCount val="1"/>
                <c:pt idx="0">
                  <c:v>Percent of Loans</c:v>
                </c:pt>
              </c:strCache>
            </c:strRef>
          </c:tx>
          <c:spPr>
            <a:solidFill>
              <a:srgbClr val="0067C6">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RegionsInc!$A$48:$A$51</c:f>
              <c:strCache>
                <c:ptCount val="4"/>
                <c:pt idx="0">
                  <c:v>Low-Income</c:v>
                </c:pt>
                <c:pt idx="1">
                  <c:v>Moderate-Income</c:v>
                </c:pt>
                <c:pt idx="2">
                  <c:v>Middle-Income</c:v>
                </c:pt>
                <c:pt idx="3">
                  <c:v>Upper-Income</c:v>
                </c:pt>
              </c:strCache>
            </c:strRef>
          </c:cat>
          <c:val>
            <c:numRef>
              <c:f>RegionsInc!$C$48:$C$51</c:f>
              <c:numCache>
                <c:formatCode>0.0%</c:formatCode>
                <c:ptCount val="4"/>
                <c:pt idx="0">
                  <c:v>3.9424477611940296E-2</c:v>
                </c:pt>
                <c:pt idx="1">
                  <c:v>0.15775522388059701</c:v>
                </c:pt>
                <c:pt idx="2">
                  <c:v>0.32971940298507463</c:v>
                </c:pt>
                <c:pt idx="3">
                  <c:v>0.47310089552238804</c:v>
                </c:pt>
              </c:numCache>
            </c:numRef>
          </c:val>
          <c:extLst>
            <c:ext xmlns:c16="http://schemas.microsoft.com/office/drawing/2014/chart" uri="{C3380CC4-5D6E-409C-BE32-E72D297353CC}">
              <c16:uniqueId val="{00000001-69E9-4A2E-825E-250C906711D4}"/>
            </c:ext>
          </c:extLst>
        </c:ser>
        <c:dLbls>
          <c:dLblPos val="outEnd"/>
          <c:showLegendKey val="0"/>
          <c:showVal val="1"/>
          <c:showCatName val="0"/>
          <c:showSerName val="0"/>
          <c:showPercent val="0"/>
          <c:showBubbleSize val="0"/>
        </c:dLbls>
        <c:gapWidth val="219"/>
        <c:overlap val="-27"/>
        <c:axId val="1106258832"/>
        <c:axId val="886564288"/>
      </c:barChart>
      <c:catAx>
        <c:axId val="1106258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86564288"/>
        <c:crosses val="autoZero"/>
        <c:auto val="1"/>
        <c:lblAlgn val="ctr"/>
        <c:lblOffset val="100"/>
        <c:noMultiLvlLbl val="0"/>
      </c:catAx>
      <c:valAx>
        <c:axId val="886564288"/>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106258832"/>
        <c:crosses val="autoZero"/>
        <c:crossBetween val="between"/>
      </c:valAx>
      <c:spPr>
        <a:noFill/>
        <a:ln>
          <a:noFill/>
        </a:ln>
        <a:effectLst/>
      </c:spPr>
    </c:plotArea>
    <c:legend>
      <c:legendPos val="b"/>
      <c:layout>
        <c:manualLayout>
          <c:xMode val="edge"/>
          <c:yMode val="edge"/>
          <c:x val="0.13056659313460584"/>
          <c:y val="0.1594838049952107"/>
          <c:w val="0.40651482198409455"/>
          <c:h val="5.010511588720455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Open Sans" pitchFamily="2" charset="0"/>
                <a:ea typeface="Open Sans" pitchFamily="2" charset="0"/>
                <a:cs typeface="Open Sans" pitchFamily="2" charset="0"/>
              </a:defRPr>
            </a:pPr>
            <a:r>
              <a:rPr lang="en-US" sz="2000"/>
              <a:t>High-Cost Loan Fees Paid in Illinois, 2019 - 2022</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Open Sans" pitchFamily="2" charset="0"/>
              <a:ea typeface="Open Sans" pitchFamily="2" charset="0"/>
              <a:cs typeface="Open Sans" pitchFamily="2" charset="0"/>
            </a:defRPr>
          </a:pPr>
          <a:endParaRPr lang="en-US"/>
        </a:p>
      </c:txPr>
    </c:title>
    <c:autoTitleDeleted val="0"/>
    <c:plotArea>
      <c:layout/>
      <c:lineChart>
        <c:grouping val="standard"/>
        <c:varyColors val="0"/>
        <c:ser>
          <c:idx val="0"/>
          <c:order val="0"/>
          <c:tx>
            <c:strRef>
              <c:f>'Total Fees'!$B$1</c:f>
              <c:strCache>
                <c:ptCount val="1"/>
                <c:pt idx="0">
                  <c:v>Payday</c:v>
                </c:pt>
              </c:strCache>
            </c:strRef>
          </c:tx>
          <c:spPr>
            <a:ln w="41275" cap="rnd">
              <a:solidFill>
                <a:srgbClr val="9FC1D3"/>
              </a:solidFill>
              <a:round/>
            </a:ln>
            <a:effectLst/>
          </c:spPr>
          <c:marker>
            <c:symbol val="none"/>
          </c:marker>
          <c:cat>
            <c:numRef>
              <c:f>'Total Fees'!$A$2:$A$5</c:f>
              <c:numCache>
                <c:formatCode>General</c:formatCode>
                <c:ptCount val="4"/>
                <c:pt idx="0">
                  <c:v>2019</c:v>
                </c:pt>
                <c:pt idx="1">
                  <c:v>2020</c:v>
                </c:pt>
                <c:pt idx="2">
                  <c:v>2021</c:v>
                </c:pt>
                <c:pt idx="3">
                  <c:v>2022</c:v>
                </c:pt>
              </c:numCache>
            </c:numRef>
          </c:cat>
          <c:val>
            <c:numRef>
              <c:f>'Total Fees'!$B$2:$B$5</c:f>
              <c:numCache>
                <c:formatCode>"$"#,##0_);\("$"#,##0\)</c:formatCode>
                <c:ptCount val="4"/>
                <c:pt idx="0">
                  <c:v>9579186</c:v>
                </c:pt>
                <c:pt idx="1">
                  <c:v>5413835</c:v>
                </c:pt>
                <c:pt idx="2">
                  <c:v>1260369</c:v>
                </c:pt>
                <c:pt idx="3">
                  <c:v>1279</c:v>
                </c:pt>
              </c:numCache>
            </c:numRef>
          </c:val>
          <c:smooth val="0"/>
          <c:extLst>
            <c:ext xmlns:c16="http://schemas.microsoft.com/office/drawing/2014/chart" uri="{C3380CC4-5D6E-409C-BE32-E72D297353CC}">
              <c16:uniqueId val="{00000000-A868-4924-8B35-80CF8F156942}"/>
            </c:ext>
          </c:extLst>
        </c:ser>
        <c:ser>
          <c:idx val="1"/>
          <c:order val="1"/>
          <c:tx>
            <c:strRef>
              <c:f>'Total Fees'!$C$1</c:f>
              <c:strCache>
                <c:ptCount val="1"/>
                <c:pt idx="0">
                  <c:v>Installment</c:v>
                </c:pt>
              </c:strCache>
            </c:strRef>
          </c:tx>
          <c:spPr>
            <a:ln w="41275" cap="rnd">
              <a:solidFill>
                <a:srgbClr val="9E1B34"/>
              </a:solidFill>
              <a:round/>
            </a:ln>
            <a:effectLst/>
          </c:spPr>
          <c:marker>
            <c:symbol val="none"/>
          </c:marker>
          <c:cat>
            <c:numRef>
              <c:f>'Total Fees'!$A$2:$A$5</c:f>
              <c:numCache>
                <c:formatCode>General</c:formatCode>
                <c:ptCount val="4"/>
                <c:pt idx="0">
                  <c:v>2019</c:v>
                </c:pt>
                <c:pt idx="1">
                  <c:v>2020</c:v>
                </c:pt>
                <c:pt idx="2">
                  <c:v>2021</c:v>
                </c:pt>
                <c:pt idx="3">
                  <c:v>2022</c:v>
                </c:pt>
              </c:numCache>
            </c:numRef>
          </c:cat>
          <c:val>
            <c:numRef>
              <c:f>'Total Fees'!$C$2:$C$5</c:f>
              <c:numCache>
                <c:formatCode>"$"#,##0_);\("$"#,##0\)</c:formatCode>
                <c:ptCount val="4"/>
                <c:pt idx="0">
                  <c:v>266026524</c:v>
                </c:pt>
                <c:pt idx="1">
                  <c:v>147392478</c:v>
                </c:pt>
                <c:pt idx="2">
                  <c:v>22000232</c:v>
                </c:pt>
                <c:pt idx="3">
                  <c:v>0</c:v>
                </c:pt>
              </c:numCache>
            </c:numRef>
          </c:val>
          <c:smooth val="0"/>
          <c:extLst>
            <c:ext xmlns:c16="http://schemas.microsoft.com/office/drawing/2014/chart" uri="{C3380CC4-5D6E-409C-BE32-E72D297353CC}">
              <c16:uniqueId val="{00000001-A868-4924-8B35-80CF8F156942}"/>
            </c:ext>
          </c:extLst>
        </c:ser>
        <c:ser>
          <c:idx val="2"/>
          <c:order val="2"/>
          <c:tx>
            <c:strRef>
              <c:f>'Total Fees'!$D$1</c:f>
              <c:strCache>
                <c:ptCount val="1"/>
                <c:pt idx="0">
                  <c:v>Title</c:v>
                </c:pt>
              </c:strCache>
            </c:strRef>
          </c:tx>
          <c:spPr>
            <a:ln w="41275" cap="rnd">
              <a:solidFill>
                <a:srgbClr val="BDB8B1"/>
              </a:solidFill>
              <a:round/>
            </a:ln>
            <a:effectLst/>
          </c:spPr>
          <c:marker>
            <c:symbol val="none"/>
          </c:marker>
          <c:cat>
            <c:numRef>
              <c:f>'Total Fees'!$A$2:$A$5</c:f>
              <c:numCache>
                <c:formatCode>General</c:formatCode>
                <c:ptCount val="4"/>
                <c:pt idx="0">
                  <c:v>2019</c:v>
                </c:pt>
                <c:pt idx="1">
                  <c:v>2020</c:v>
                </c:pt>
                <c:pt idx="2">
                  <c:v>2021</c:v>
                </c:pt>
                <c:pt idx="3">
                  <c:v>2022</c:v>
                </c:pt>
              </c:numCache>
            </c:numRef>
          </c:cat>
          <c:val>
            <c:numRef>
              <c:f>'Total Fees'!$D$2:$D$5</c:f>
              <c:numCache>
                <c:formatCode>"$"#,##0_);\("$"#,##0\)</c:formatCode>
                <c:ptCount val="4"/>
                <c:pt idx="0">
                  <c:v>211928134</c:v>
                </c:pt>
                <c:pt idx="1">
                  <c:v>130642940</c:v>
                </c:pt>
                <c:pt idx="2">
                  <c:v>17211254</c:v>
                </c:pt>
                <c:pt idx="3">
                  <c:v>0</c:v>
                </c:pt>
              </c:numCache>
            </c:numRef>
          </c:val>
          <c:smooth val="0"/>
          <c:extLst>
            <c:ext xmlns:c16="http://schemas.microsoft.com/office/drawing/2014/chart" uri="{C3380CC4-5D6E-409C-BE32-E72D297353CC}">
              <c16:uniqueId val="{00000002-A868-4924-8B35-80CF8F156942}"/>
            </c:ext>
          </c:extLst>
        </c:ser>
        <c:ser>
          <c:idx val="3"/>
          <c:order val="3"/>
          <c:tx>
            <c:strRef>
              <c:f>'Total Fees'!$E$1</c:f>
              <c:strCache>
                <c:ptCount val="1"/>
                <c:pt idx="0">
                  <c:v>Small Consumer</c:v>
                </c:pt>
              </c:strCache>
            </c:strRef>
          </c:tx>
          <c:spPr>
            <a:ln w="41275" cap="rnd">
              <a:solidFill>
                <a:srgbClr val="FDC87D"/>
              </a:solidFill>
              <a:round/>
            </a:ln>
            <a:effectLst/>
          </c:spPr>
          <c:marker>
            <c:symbol val="none"/>
          </c:marker>
          <c:cat>
            <c:numRef>
              <c:f>'Total Fees'!$A$2:$A$5</c:f>
              <c:numCache>
                <c:formatCode>General</c:formatCode>
                <c:ptCount val="4"/>
                <c:pt idx="0">
                  <c:v>2019</c:v>
                </c:pt>
                <c:pt idx="1">
                  <c:v>2020</c:v>
                </c:pt>
                <c:pt idx="2">
                  <c:v>2021</c:v>
                </c:pt>
                <c:pt idx="3">
                  <c:v>2022</c:v>
                </c:pt>
              </c:numCache>
            </c:numRef>
          </c:cat>
          <c:val>
            <c:numRef>
              <c:f>'Total Fees'!$E$2:$E$5</c:f>
              <c:numCache>
                <c:formatCode>"$"#,##0_);\("$"#,##0\)</c:formatCode>
                <c:ptCount val="4"/>
                <c:pt idx="0">
                  <c:v>119902858</c:v>
                </c:pt>
                <c:pt idx="1">
                  <c:v>100043672</c:v>
                </c:pt>
                <c:pt idx="2">
                  <c:v>10721929</c:v>
                </c:pt>
                <c:pt idx="3">
                  <c:v>0</c:v>
                </c:pt>
              </c:numCache>
            </c:numRef>
          </c:val>
          <c:smooth val="0"/>
          <c:extLst>
            <c:ext xmlns:c16="http://schemas.microsoft.com/office/drawing/2014/chart" uri="{C3380CC4-5D6E-409C-BE32-E72D297353CC}">
              <c16:uniqueId val="{00000003-A868-4924-8B35-80CF8F156942}"/>
            </c:ext>
          </c:extLst>
        </c:ser>
        <c:ser>
          <c:idx val="4"/>
          <c:order val="4"/>
          <c:tx>
            <c:strRef>
              <c:f>'Total Fees'!$F$1</c:f>
              <c:strCache>
                <c:ptCount val="1"/>
                <c:pt idx="0">
                  <c:v>Cumulative</c:v>
                </c:pt>
              </c:strCache>
            </c:strRef>
          </c:tx>
          <c:spPr>
            <a:ln w="50800" cap="rnd">
              <a:solidFill>
                <a:srgbClr val="007168"/>
              </a:solidFill>
              <a:round/>
            </a:ln>
            <a:effectLst/>
          </c:spPr>
          <c:marker>
            <c:symbol val="none"/>
          </c:marker>
          <c:dLbls>
            <c:dLbl>
              <c:idx val="1"/>
              <c:layout>
                <c:manualLayout>
                  <c:x val="-1.7457125584063267E-2"/>
                  <c:y val="-7.10727092660460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68-4924-8B35-80CF8F156942}"/>
                </c:ext>
              </c:extLst>
            </c:dLbl>
            <c:dLbl>
              <c:idx val="2"/>
              <c:layout>
                <c:manualLayout>
                  <c:x val="-1.5360224531560086E-2"/>
                  <c:y val="-7.915604270546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68-4924-8B35-80CF8F156942}"/>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Open Sans" pitchFamily="2" charset="0"/>
                    <a:ea typeface="Open Sans" pitchFamily="2" charset="0"/>
                    <a:cs typeface="Open Sans" pitchFamily="2"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'Total Fees'!$A$2:$A$5</c:f>
              <c:numCache>
                <c:formatCode>General</c:formatCode>
                <c:ptCount val="4"/>
                <c:pt idx="0">
                  <c:v>2019</c:v>
                </c:pt>
                <c:pt idx="1">
                  <c:v>2020</c:v>
                </c:pt>
                <c:pt idx="2">
                  <c:v>2021</c:v>
                </c:pt>
                <c:pt idx="3">
                  <c:v>2022</c:v>
                </c:pt>
              </c:numCache>
            </c:numRef>
          </c:cat>
          <c:val>
            <c:numRef>
              <c:f>'Total Fees'!$F$2:$F$5</c:f>
              <c:numCache>
                <c:formatCode>"$"#,##0_);\("$"#,##0\)</c:formatCode>
                <c:ptCount val="4"/>
                <c:pt idx="0">
                  <c:v>607436702</c:v>
                </c:pt>
                <c:pt idx="1">
                  <c:v>383492925</c:v>
                </c:pt>
                <c:pt idx="2">
                  <c:v>51193784</c:v>
                </c:pt>
                <c:pt idx="3">
                  <c:v>1279</c:v>
                </c:pt>
              </c:numCache>
            </c:numRef>
          </c:val>
          <c:smooth val="0"/>
          <c:extLst>
            <c:ext xmlns:c16="http://schemas.microsoft.com/office/drawing/2014/chart" uri="{C3380CC4-5D6E-409C-BE32-E72D297353CC}">
              <c16:uniqueId val="{00000006-A868-4924-8B35-80CF8F156942}"/>
            </c:ext>
          </c:extLst>
        </c:ser>
        <c:dLbls>
          <c:showLegendKey val="0"/>
          <c:showVal val="0"/>
          <c:showCatName val="0"/>
          <c:showSerName val="0"/>
          <c:showPercent val="0"/>
          <c:showBubbleSize val="0"/>
        </c:dLbls>
        <c:smooth val="0"/>
        <c:axId val="223216608"/>
        <c:axId val="39532960"/>
      </c:lineChart>
      <c:catAx>
        <c:axId val="223216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Open Sans" pitchFamily="2" charset="0"/>
                <a:ea typeface="Open Sans" pitchFamily="2" charset="0"/>
                <a:cs typeface="Open Sans" pitchFamily="2" charset="0"/>
              </a:defRPr>
            </a:pPr>
            <a:endParaRPr lang="en-US"/>
          </a:p>
        </c:txPr>
        <c:crossAx val="39532960"/>
        <c:crosses val="autoZero"/>
        <c:auto val="1"/>
        <c:lblAlgn val="ctr"/>
        <c:lblOffset val="100"/>
        <c:noMultiLvlLbl val="0"/>
      </c:catAx>
      <c:valAx>
        <c:axId val="395329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Open Sans" pitchFamily="2" charset="0"/>
                <a:ea typeface="Open Sans" pitchFamily="2" charset="0"/>
                <a:cs typeface="Open Sans" pitchFamily="2" charset="0"/>
              </a:defRPr>
            </a:pPr>
            <a:endParaRPr lang="en-US"/>
          </a:p>
        </c:txPr>
        <c:crossAx val="223216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Open Sans" pitchFamily="2" charset="0"/>
              <a:ea typeface="Open Sans" pitchFamily="2" charset="0"/>
              <a:cs typeface="Open Sans" pitchFamily="2"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latin typeface="Open Sans" pitchFamily="2" charset="0"/>
          <a:ea typeface="Open Sans" pitchFamily="2" charset="0"/>
          <a:cs typeface="Open Sans"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862" cy="466566"/>
          </a:xfrm>
          <a:prstGeom prst="rect">
            <a:avLst/>
          </a:prstGeom>
        </p:spPr>
        <p:txBody>
          <a:bodyPr vert="horz" lIns="93280" tIns="46640" rIns="93280" bIns="4664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76477" y="0"/>
            <a:ext cx="3041862" cy="466566"/>
          </a:xfrm>
          <a:prstGeom prst="rect">
            <a:avLst/>
          </a:prstGeom>
        </p:spPr>
        <p:txBody>
          <a:bodyPr vert="horz" lIns="93280" tIns="46640" rIns="93280" bIns="46640" rtlCol="0"/>
          <a:lstStyle>
            <a:lvl1pPr algn="r" eaLnBrk="1" fontAlgn="auto" hangingPunct="1">
              <a:spcBef>
                <a:spcPts val="0"/>
              </a:spcBef>
              <a:spcAft>
                <a:spcPts val="0"/>
              </a:spcAft>
              <a:defRPr sz="1200">
                <a:latin typeface="+mn-lt"/>
              </a:defRPr>
            </a:lvl1pPr>
          </a:lstStyle>
          <a:p>
            <a:pPr>
              <a:defRPr/>
            </a:pPr>
            <a:r>
              <a:rPr lang="en-US"/>
              <a:t>11/01/2023</a:t>
            </a:r>
            <a:endParaRPr lang="en-US" dirty="0"/>
          </a:p>
        </p:txBody>
      </p:sp>
      <p:sp>
        <p:nvSpPr>
          <p:cNvPr id="4" name="Footer Placeholder 3"/>
          <p:cNvSpPr>
            <a:spLocks noGrp="1"/>
          </p:cNvSpPr>
          <p:nvPr>
            <p:ph type="ftr" sz="quarter" idx="2"/>
          </p:nvPr>
        </p:nvSpPr>
        <p:spPr>
          <a:xfrm>
            <a:off x="0" y="8839360"/>
            <a:ext cx="3041862" cy="466566"/>
          </a:xfrm>
          <a:prstGeom prst="rect">
            <a:avLst/>
          </a:prstGeom>
        </p:spPr>
        <p:txBody>
          <a:bodyPr vert="horz" lIns="93280" tIns="46640" rIns="93280" bIns="4664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76477" y="8839360"/>
            <a:ext cx="3041862" cy="466566"/>
          </a:xfrm>
          <a:prstGeom prst="rect">
            <a:avLst/>
          </a:prstGeom>
        </p:spPr>
        <p:txBody>
          <a:bodyPr vert="horz" lIns="93280" tIns="46640" rIns="93280" bIns="46640" rtlCol="0" anchor="b"/>
          <a:lstStyle>
            <a:lvl1pPr algn="r" eaLnBrk="1" fontAlgn="auto" hangingPunct="1">
              <a:spcBef>
                <a:spcPts val="0"/>
              </a:spcBef>
              <a:spcAft>
                <a:spcPts val="0"/>
              </a:spcAft>
              <a:defRPr sz="1200">
                <a:latin typeface="+mn-lt"/>
              </a:defRPr>
            </a:lvl1pPr>
          </a:lstStyle>
          <a:p>
            <a:pPr>
              <a:defRPr/>
            </a:pPr>
            <a:fld id="{69A57B80-E023-4041-9A76-9E04758E9B6D}" type="slidenum">
              <a:rPr lang="en-US"/>
              <a:pPr>
                <a:defRPr/>
              </a:pPr>
              <a:t>‹#›</a:t>
            </a:fld>
            <a:endParaRPr lang="en-US" dirty="0"/>
          </a:p>
        </p:txBody>
      </p:sp>
    </p:spTree>
    <p:extLst>
      <p:ext uri="{BB962C8B-B14F-4D97-AF65-F5344CB8AC3E}">
        <p14:creationId xmlns:p14="http://schemas.microsoft.com/office/powerpoint/2010/main" val="276977821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862" cy="466566"/>
          </a:xfrm>
          <a:prstGeom prst="rect">
            <a:avLst/>
          </a:prstGeom>
        </p:spPr>
        <p:txBody>
          <a:bodyPr vert="horz" lIns="93280" tIns="46640" rIns="93280" bIns="4664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6477" y="0"/>
            <a:ext cx="3041862" cy="466566"/>
          </a:xfrm>
          <a:prstGeom prst="rect">
            <a:avLst/>
          </a:prstGeom>
        </p:spPr>
        <p:txBody>
          <a:bodyPr vert="horz" lIns="93280" tIns="46640" rIns="93280" bIns="46640" rtlCol="0"/>
          <a:lstStyle>
            <a:lvl1pPr algn="r" eaLnBrk="1" fontAlgn="auto" hangingPunct="1">
              <a:spcBef>
                <a:spcPts val="0"/>
              </a:spcBef>
              <a:spcAft>
                <a:spcPts val="0"/>
              </a:spcAft>
              <a:defRPr sz="1200">
                <a:latin typeface="+mn-lt"/>
              </a:defRPr>
            </a:lvl1pPr>
          </a:lstStyle>
          <a:p>
            <a:pPr>
              <a:defRPr/>
            </a:pPr>
            <a:r>
              <a:rPr lang="en-US"/>
              <a:t>11/01/2023</a:t>
            </a:r>
            <a:endParaRPr lang="en-US" dirty="0"/>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0" tIns="46640" rIns="93280" bIns="46640" rtlCol="0" anchor="ctr"/>
          <a:lstStyle/>
          <a:p>
            <a:pPr lvl="0"/>
            <a:endParaRPr lang="en-US" noProof="0" dirty="0"/>
          </a:p>
        </p:txBody>
      </p:sp>
      <p:sp>
        <p:nvSpPr>
          <p:cNvPr id="5" name="Notes Placeholder 4"/>
          <p:cNvSpPr>
            <a:spLocks noGrp="1"/>
          </p:cNvSpPr>
          <p:nvPr>
            <p:ph type="body" sz="quarter" idx="3"/>
          </p:nvPr>
        </p:nvSpPr>
        <p:spPr>
          <a:xfrm>
            <a:off x="701358" y="4478397"/>
            <a:ext cx="5617209" cy="3664288"/>
          </a:xfrm>
          <a:prstGeom prst="rect">
            <a:avLst/>
          </a:prstGeom>
        </p:spPr>
        <p:txBody>
          <a:bodyPr vert="horz" lIns="93280" tIns="46640" rIns="93280" bIns="4664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39360"/>
            <a:ext cx="3041862" cy="466566"/>
          </a:xfrm>
          <a:prstGeom prst="rect">
            <a:avLst/>
          </a:prstGeom>
        </p:spPr>
        <p:txBody>
          <a:bodyPr vert="horz" lIns="93280" tIns="46640" rIns="93280" bIns="4664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6477" y="8839360"/>
            <a:ext cx="3041862" cy="466566"/>
          </a:xfrm>
          <a:prstGeom prst="rect">
            <a:avLst/>
          </a:prstGeom>
        </p:spPr>
        <p:txBody>
          <a:bodyPr vert="horz" lIns="93280" tIns="46640" rIns="93280" bIns="46640" rtlCol="0" anchor="b"/>
          <a:lstStyle>
            <a:lvl1pPr algn="r" eaLnBrk="1" fontAlgn="auto" hangingPunct="1">
              <a:spcBef>
                <a:spcPts val="0"/>
              </a:spcBef>
              <a:spcAft>
                <a:spcPts val="0"/>
              </a:spcAft>
              <a:defRPr sz="1200">
                <a:latin typeface="+mn-lt"/>
              </a:defRPr>
            </a:lvl1pPr>
          </a:lstStyle>
          <a:p>
            <a:pPr>
              <a:defRPr/>
            </a:pPr>
            <a:fld id="{032DECA7-120E-48F8-9F76-A56B9E8F7D91}" type="slidenum">
              <a:rPr lang="en-US"/>
              <a:pPr>
                <a:defRPr/>
              </a:pPr>
              <a:t>‹#›</a:t>
            </a:fld>
            <a:endParaRPr lang="en-US" dirty="0"/>
          </a:p>
        </p:txBody>
      </p:sp>
    </p:spTree>
    <p:extLst>
      <p:ext uri="{BB962C8B-B14F-4D97-AF65-F5344CB8AC3E}">
        <p14:creationId xmlns:p14="http://schemas.microsoft.com/office/powerpoint/2010/main" val="21755681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Horacio</a:t>
            </a:r>
          </a:p>
          <a:p>
            <a:endParaRPr lang="en-US" dirty="0"/>
          </a:p>
        </p:txBody>
      </p:sp>
      <p:sp>
        <p:nvSpPr>
          <p:cNvPr id="5" name="Slide Number Placeholder 4"/>
          <p:cNvSpPr>
            <a:spLocks noGrp="1"/>
          </p:cNvSpPr>
          <p:nvPr>
            <p:ph type="sldNum" sz="quarter" idx="5"/>
          </p:nvPr>
        </p:nvSpPr>
        <p:spPr/>
        <p:txBody>
          <a:bodyPr/>
          <a:lstStyle/>
          <a:p>
            <a:pPr>
              <a:defRPr/>
            </a:pPr>
            <a:fld id="{032DECA7-120E-48F8-9F76-A56B9E8F7D91}" type="slidenum">
              <a:rPr lang="en-US" smtClean="0"/>
              <a:pPr>
                <a:defRPr/>
              </a:pPr>
              <a:t>1</a:t>
            </a:fld>
            <a:endParaRPr lang="en-US" dirty="0"/>
          </a:p>
        </p:txBody>
      </p:sp>
      <p:sp>
        <p:nvSpPr>
          <p:cNvPr id="4" name="Date Placeholder 3">
            <a:extLst>
              <a:ext uri="{FF2B5EF4-FFF2-40B4-BE49-F238E27FC236}">
                <a16:creationId xmlns:a16="http://schemas.microsoft.com/office/drawing/2014/main" id="{44EC479D-6A87-A5BC-E8F9-6F513038220A}"/>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00063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8bbba77742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8bbba77742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4AD569EB-BB13-8F10-1ECF-F2A1F5233D0D}"/>
              </a:ext>
            </a:extLst>
          </p:cNvPr>
          <p:cNvSpPr>
            <a:spLocks noGrp="1"/>
          </p:cNvSpPr>
          <p:nvPr>
            <p:ph type="sldNum" sz="quarter" idx="5"/>
          </p:nvPr>
        </p:nvSpPr>
        <p:spPr/>
        <p:txBody>
          <a:bodyPr/>
          <a:lstStyle/>
          <a:p>
            <a:pPr>
              <a:defRPr/>
            </a:pPr>
            <a:fld id="{032DECA7-120E-48F8-9F76-A56B9E8F7D91}" type="slidenum">
              <a:rPr lang="en-US" smtClean="0"/>
              <a:pPr>
                <a:defRPr/>
              </a:pPr>
              <a:t>10</a:t>
            </a:fld>
            <a:endParaRPr lang="en-US" dirty="0"/>
          </a:p>
        </p:txBody>
      </p:sp>
      <p:sp>
        <p:nvSpPr>
          <p:cNvPr id="2" name="Date Placeholder 1">
            <a:extLst>
              <a:ext uri="{FF2B5EF4-FFF2-40B4-BE49-F238E27FC236}">
                <a16:creationId xmlns:a16="http://schemas.microsoft.com/office/drawing/2014/main" id="{78097A15-D2AD-A82E-3050-7A2F65E87C54}"/>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8bbba77742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8bbba77742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FD5EEDCE-8F23-AC99-5E83-A7AB01945C8C}"/>
              </a:ext>
            </a:extLst>
          </p:cNvPr>
          <p:cNvSpPr>
            <a:spLocks noGrp="1"/>
          </p:cNvSpPr>
          <p:nvPr>
            <p:ph type="sldNum" sz="quarter" idx="5"/>
          </p:nvPr>
        </p:nvSpPr>
        <p:spPr/>
        <p:txBody>
          <a:bodyPr/>
          <a:lstStyle/>
          <a:p>
            <a:pPr>
              <a:defRPr/>
            </a:pPr>
            <a:fld id="{032DECA7-120E-48F8-9F76-A56B9E8F7D91}" type="slidenum">
              <a:rPr lang="en-US" smtClean="0"/>
              <a:pPr>
                <a:defRPr/>
              </a:pPr>
              <a:t>11</a:t>
            </a:fld>
            <a:endParaRPr lang="en-US" dirty="0"/>
          </a:p>
        </p:txBody>
      </p:sp>
      <p:sp>
        <p:nvSpPr>
          <p:cNvPr id="2" name="Date Placeholder 1">
            <a:extLst>
              <a:ext uri="{FF2B5EF4-FFF2-40B4-BE49-F238E27FC236}">
                <a16:creationId xmlns:a16="http://schemas.microsoft.com/office/drawing/2014/main" id="{EEA6EB96-EF9D-F6EA-11DC-8F232159550E}"/>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8bbba77742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8bbba77742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C25F4EB0-8F8C-35AF-AD1C-9CEBF1A05B26}"/>
              </a:ext>
            </a:extLst>
          </p:cNvPr>
          <p:cNvSpPr>
            <a:spLocks noGrp="1"/>
          </p:cNvSpPr>
          <p:nvPr>
            <p:ph type="sldNum" sz="quarter" idx="5"/>
          </p:nvPr>
        </p:nvSpPr>
        <p:spPr/>
        <p:txBody>
          <a:bodyPr/>
          <a:lstStyle/>
          <a:p>
            <a:pPr>
              <a:defRPr/>
            </a:pPr>
            <a:fld id="{032DECA7-120E-48F8-9F76-A56B9E8F7D91}" type="slidenum">
              <a:rPr lang="en-US" smtClean="0"/>
              <a:pPr>
                <a:defRPr/>
              </a:pPr>
              <a:t>12</a:t>
            </a:fld>
            <a:endParaRPr lang="en-US" dirty="0"/>
          </a:p>
        </p:txBody>
      </p:sp>
      <p:sp>
        <p:nvSpPr>
          <p:cNvPr id="2" name="Date Placeholder 1">
            <a:extLst>
              <a:ext uri="{FF2B5EF4-FFF2-40B4-BE49-F238E27FC236}">
                <a16:creationId xmlns:a16="http://schemas.microsoft.com/office/drawing/2014/main" id="{227CCBCB-0E20-DDD9-85F2-6E5808803A0D}"/>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541986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8bbba77742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8bbba77742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0A17D847-7B20-806D-0224-D72318722C5B}"/>
              </a:ext>
            </a:extLst>
          </p:cNvPr>
          <p:cNvSpPr>
            <a:spLocks noGrp="1"/>
          </p:cNvSpPr>
          <p:nvPr>
            <p:ph type="sldNum" sz="quarter" idx="5"/>
          </p:nvPr>
        </p:nvSpPr>
        <p:spPr/>
        <p:txBody>
          <a:bodyPr/>
          <a:lstStyle/>
          <a:p>
            <a:pPr>
              <a:defRPr/>
            </a:pPr>
            <a:fld id="{032DECA7-120E-48F8-9F76-A56B9E8F7D91}" type="slidenum">
              <a:rPr lang="en-US" smtClean="0"/>
              <a:pPr>
                <a:defRPr/>
              </a:pPr>
              <a:t>13</a:t>
            </a:fld>
            <a:endParaRPr lang="en-US" dirty="0"/>
          </a:p>
        </p:txBody>
      </p:sp>
      <p:sp>
        <p:nvSpPr>
          <p:cNvPr id="2" name="Date Placeholder 1">
            <a:extLst>
              <a:ext uri="{FF2B5EF4-FFF2-40B4-BE49-F238E27FC236}">
                <a16:creationId xmlns:a16="http://schemas.microsoft.com/office/drawing/2014/main" id="{31802370-C6CE-69A2-0EA0-58FEABD8048B}"/>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8bbba77742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8bbba77742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9D0F307A-5C4F-5ADF-BBDC-BD3A7F85FDFC}"/>
              </a:ext>
            </a:extLst>
          </p:cNvPr>
          <p:cNvSpPr>
            <a:spLocks noGrp="1"/>
          </p:cNvSpPr>
          <p:nvPr>
            <p:ph type="sldNum" sz="quarter" idx="5"/>
          </p:nvPr>
        </p:nvSpPr>
        <p:spPr/>
        <p:txBody>
          <a:bodyPr/>
          <a:lstStyle/>
          <a:p>
            <a:pPr>
              <a:defRPr/>
            </a:pPr>
            <a:fld id="{032DECA7-120E-48F8-9F76-A56B9E8F7D91}" type="slidenum">
              <a:rPr lang="en-US" smtClean="0"/>
              <a:pPr>
                <a:defRPr/>
              </a:pPr>
              <a:t>14</a:t>
            </a:fld>
            <a:endParaRPr lang="en-US" dirty="0"/>
          </a:p>
        </p:txBody>
      </p:sp>
      <p:sp>
        <p:nvSpPr>
          <p:cNvPr id="2" name="Date Placeholder 1">
            <a:extLst>
              <a:ext uri="{FF2B5EF4-FFF2-40B4-BE49-F238E27FC236}">
                <a16:creationId xmlns:a16="http://schemas.microsoft.com/office/drawing/2014/main" id="{F0D53A2D-E05D-4A2D-AA14-58007B2B258F}"/>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8bbba77742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8bbba77742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41F353B1-2E21-B2E5-2974-F6A187C93309}"/>
              </a:ext>
            </a:extLst>
          </p:cNvPr>
          <p:cNvSpPr>
            <a:spLocks noGrp="1"/>
          </p:cNvSpPr>
          <p:nvPr>
            <p:ph type="sldNum" sz="quarter" idx="5"/>
          </p:nvPr>
        </p:nvSpPr>
        <p:spPr/>
        <p:txBody>
          <a:bodyPr/>
          <a:lstStyle/>
          <a:p>
            <a:pPr>
              <a:defRPr/>
            </a:pPr>
            <a:fld id="{032DECA7-120E-48F8-9F76-A56B9E8F7D91}" type="slidenum">
              <a:rPr lang="en-US" smtClean="0"/>
              <a:pPr>
                <a:defRPr/>
              </a:pPr>
              <a:t>15</a:t>
            </a:fld>
            <a:endParaRPr lang="en-US" dirty="0"/>
          </a:p>
        </p:txBody>
      </p:sp>
      <p:sp>
        <p:nvSpPr>
          <p:cNvPr id="2" name="Date Placeholder 1">
            <a:extLst>
              <a:ext uri="{FF2B5EF4-FFF2-40B4-BE49-F238E27FC236}">
                <a16:creationId xmlns:a16="http://schemas.microsoft.com/office/drawing/2014/main" id="{001EF101-316A-FDE3-41C2-44775F762BA5}"/>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CF07F431-B5EE-3FE3-D2F5-E68BE1EAB29E}"/>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361923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E5222F36-E662-5EA2-8157-2008A1BD51EB}"/>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494458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719138" y="1163638"/>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200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6935" indent="-290397">
              <a:defRPr>
                <a:solidFill>
                  <a:schemeClr val="tx1"/>
                </a:solidFill>
                <a:latin typeface="Calibri" panose="020F0502020204030204" pitchFamily="34" charset="0"/>
              </a:defRPr>
            </a:lvl2pPr>
            <a:lvl3pPr marL="1164759" indent="-231682">
              <a:defRPr>
                <a:solidFill>
                  <a:schemeClr val="tx1"/>
                </a:solidFill>
                <a:latin typeface="Calibri" panose="020F0502020204030204" pitchFamily="34" charset="0"/>
              </a:defRPr>
            </a:lvl3pPr>
            <a:lvl4pPr marL="1631297" indent="-231682">
              <a:defRPr>
                <a:solidFill>
                  <a:schemeClr val="tx1"/>
                </a:solidFill>
                <a:latin typeface="Calibri" panose="020F0502020204030204" pitchFamily="34" charset="0"/>
              </a:defRPr>
            </a:lvl4pPr>
            <a:lvl5pPr marL="2097836" indent="-231682">
              <a:defRPr>
                <a:solidFill>
                  <a:schemeClr val="tx1"/>
                </a:solidFill>
                <a:latin typeface="Calibri" panose="020F0502020204030204" pitchFamily="34" charset="0"/>
              </a:defRPr>
            </a:lvl5pPr>
            <a:lvl6pPr marL="2554853" indent="-231682" eaLnBrk="0" fontAlgn="base" hangingPunct="0">
              <a:spcBef>
                <a:spcPct val="0"/>
              </a:spcBef>
              <a:spcAft>
                <a:spcPct val="0"/>
              </a:spcAft>
              <a:defRPr>
                <a:solidFill>
                  <a:schemeClr val="tx1"/>
                </a:solidFill>
                <a:latin typeface="Calibri" panose="020F0502020204030204" pitchFamily="34" charset="0"/>
              </a:defRPr>
            </a:lvl6pPr>
            <a:lvl7pPr marL="3011870" indent="-231682" eaLnBrk="0" fontAlgn="base" hangingPunct="0">
              <a:spcBef>
                <a:spcPct val="0"/>
              </a:spcBef>
              <a:spcAft>
                <a:spcPct val="0"/>
              </a:spcAft>
              <a:defRPr>
                <a:solidFill>
                  <a:schemeClr val="tx1"/>
                </a:solidFill>
                <a:latin typeface="Calibri" panose="020F0502020204030204" pitchFamily="34" charset="0"/>
              </a:defRPr>
            </a:lvl7pPr>
            <a:lvl8pPr marL="3468887" indent="-231682" eaLnBrk="0" fontAlgn="base" hangingPunct="0">
              <a:spcBef>
                <a:spcPct val="0"/>
              </a:spcBef>
              <a:spcAft>
                <a:spcPct val="0"/>
              </a:spcAft>
              <a:defRPr>
                <a:solidFill>
                  <a:schemeClr val="tx1"/>
                </a:solidFill>
                <a:latin typeface="Calibri" panose="020F0502020204030204" pitchFamily="34" charset="0"/>
              </a:defRPr>
            </a:lvl8pPr>
            <a:lvl9pPr marL="3925904" indent="-231682"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8A8376-38CD-4AF7-B548-D62A4DD5CC31}"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 name="Date Placeholder 1">
            <a:extLst>
              <a:ext uri="{FF2B5EF4-FFF2-40B4-BE49-F238E27FC236}">
                <a16:creationId xmlns:a16="http://schemas.microsoft.com/office/drawing/2014/main" id="{BB7B0EB1-CFF3-EE2C-E3C2-815E1FF91C2B}"/>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4183852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719138" y="1163638"/>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2000">
                <a:solidFill>
                  <a:schemeClr val="bg1"/>
                </a:solidFill>
                <a:latin typeface="Arial" panose="020B0604020202020204" pitchFamily="34" charset="0"/>
                <a:cs typeface="Arial" panose="020B0604020202020204" pitchFamily="34" charset="0"/>
              </a:rPr>
              <a:t>State</a:t>
            </a:r>
          </a:p>
          <a:p>
            <a:pPr eaLnBrk="1" hangingPunct="1"/>
            <a:endParaRPr lang="en-US" altLang="en-US" sz="2000">
              <a:solidFill>
                <a:schemeClr val="bg1"/>
              </a:solidFill>
              <a:latin typeface="Arial" panose="020B0604020202020204" pitchFamily="34" charset="0"/>
              <a:cs typeface="Arial" panose="020B0604020202020204" pitchFamily="34" charset="0"/>
            </a:endParaRPr>
          </a:p>
          <a:p>
            <a:pPr eaLnBrk="1" hangingPunct="1"/>
            <a:r>
              <a:rPr lang="en-US" altLang="en-US" sz="2000">
                <a:solidFill>
                  <a:schemeClr val="bg1"/>
                </a:solidFill>
                <a:latin typeface="Arial" panose="020B0604020202020204" pitchFamily="34" charset="0"/>
                <a:cs typeface="Arial" panose="020B0604020202020204" pitchFamily="34" charset="0"/>
              </a:rPr>
              <a:t>Illinois - 36.4% of business addresses were located in census tracts with non-white populations &gt;40%, but rec’d only 33.3 % of number and 30.7% of dollar amount of CRA-reported loans &lt;$100 K. </a:t>
            </a:r>
          </a:p>
          <a:p>
            <a:pPr marL="799780" lvl="1" indent="-342763" eaLnBrk="1" hangingPunct="1">
              <a:buFontTx/>
              <a:buChar char="•"/>
            </a:pPr>
            <a:r>
              <a:rPr lang="en-US" altLang="en-US" sz="1600">
                <a:solidFill>
                  <a:schemeClr val="bg1"/>
                </a:solidFill>
                <a:latin typeface="Arial" panose="020B0604020202020204" pitchFamily="34" charset="0"/>
                <a:cs typeface="Arial" panose="020B0604020202020204" pitchFamily="34" charset="0"/>
              </a:rPr>
              <a:t>	</a:t>
            </a:r>
            <a:r>
              <a:rPr lang="en-US" altLang="en-US">
                <a:solidFill>
                  <a:schemeClr val="bg1"/>
                </a:solidFill>
                <a:latin typeface="Arial" panose="020B0604020202020204" pitchFamily="34" charset="0"/>
                <a:cs typeface="Arial" panose="020B0604020202020204" pitchFamily="34" charset="0"/>
              </a:rPr>
              <a:t>Proportionate share: 19,020 more loans, $460.3 M.</a:t>
            </a:r>
          </a:p>
          <a:p>
            <a:pPr eaLnBrk="1" hangingPunct="1">
              <a:spcBef>
                <a:spcPct val="0"/>
              </a:spcBef>
            </a:pPr>
            <a:endParaRPr lang="en-US" altLang="en-US"/>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6935" indent="-290397">
              <a:defRPr>
                <a:solidFill>
                  <a:schemeClr val="tx1"/>
                </a:solidFill>
                <a:latin typeface="Calibri" panose="020F0502020204030204" pitchFamily="34" charset="0"/>
              </a:defRPr>
            </a:lvl2pPr>
            <a:lvl3pPr marL="1164759" indent="-231682">
              <a:defRPr>
                <a:solidFill>
                  <a:schemeClr val="tx1"/>
                </a:solidFill>
                <a:latin typeface="Calibri" panose="020F0502020204030204" pitchFamily="34" charset="0"/>
              </a:defRPr>
            </a:lvl3pPr>
            <a:lvl4pPr marL="1631297" indent="-231682">
              <a:defRPr>
                <a:solidFill>
                  <a:schemeClr val="tx1"/>
                </a:solidFill>
                <a:latin typeface="Calibri" panose="020F0502020204030204" pitchFamily="34" charset="0"/>
              </a:defRPr>
            </a:lvl4pPr>
            <a:lvl5pPr marL="2097836" indent="-231682">
              <a:defRPr>
                <a:solidFill>
                  <a:schemeClr val="tx1"/>
                </a:solidFill>
                <a:latin typeface="Calibri" panose="020F0502020204030204" pitchFamily="34" charset="0"/>
              </a:defRPr>
            </a:lvl5pPr>
            <a:lvl6pPr marL="2554853" indent="-231682" eaLnBrk="0" fontAlgn="base" hangingPunct="0">
              <a:spcBef>
                <a:spcPct val="0"/>
              </a:spcBef>
              <a:spcAft>
                <a:spcPct val="0"/>
              </a:spcAft>
              <a:defRPr>
                <a:solidFill>
                  <a:schemeClr val="tx1"/>
                </a:solidFill>
                <a:latin typeface="Calibri" panose="020F0502020204030204" pitchFamily="34" charset="0"/>
              </a:defRPr>
            </a:lvl6pPr>
            <a:lvl7pPr marL="3011870" indent="-231682" eaLnBrk="0" fontAlgn="base" hangingPunct="0">
              <a:spcBef>
                <a:spcPct val="0"/>
              </a:spcBef>
              <a:spcAft>
                <a:spcPct val="0"/>
              </a:spcAft>
              <a:defRPr>
                <a:solidFill>
                  <a:schemeClr val="tx1"/>
                </a:solidFill>
                <a:latin typeface="Calibri" panose="020F0502020204030204" pitchFamily="34" charset="0"/>
              </a:defRPr>
            </a:lvl7pPr>
            <a:lvl8pPr marL="3468887" indent="-231682" eaLnBrk="0" fontAlgn="base" hangingPunct="0">
              <a:spcBef>
                <a:spcPct val="0"/>
              </a:spcBef>
              <a:spcAft>
                <a:spcPct val="0"/>
              </a:spcAft>
              <a:defRPr>
                <a:solidFill>
                  <a:schemeClr val="tx1"/>
                </a:solidFill>
                <a:latin typeface="Calibri" panose="020F0502020204030204" pitchFamily="34" charset="0"/>
              </a:defRPr>
            </a:lvl8pPr>
            <a:lvl9pPr marL="3925904" indent="-231682"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3D7BA68-F225-431A-9E84-FC6CA5FFCD4A}"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 name="Date Placeholder 1">
            <a:extLst>
              <a:ext uri="{FF2B5EF4-FFF2-40B4-BE49-F238E27FC236}">
                <a16:creationId xmlns:a16="http://schemas.microsoft.com/office/drawing/2014/main" id="{DE4427CE-BE12-0F19-3E2E-14D0B729F32F}"/>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144476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Horacio</a:t>
            </a:r>
          </a:p>
          <a:p>
            <a:endParaRPr lang="en-US" dirty="0"/>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70EA416E-9170-2362-93EC-F9CC83CA5ED9}"/>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5268096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719138" y="1163638"/>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200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6935" indent="-290397">
              <a:defRPr>
                <a:solidFill>
                  <a:schemeClr val="tx1"/>
                </a:solidFill>
                <a:latin typeface="Calibri" panose="020F0502020204030204" pitchFamily="34" charset="0"/>
              </a:defRPr>
            </a:lvl2pPr>
            <a:lvl3pPr marL="1164759" indent="-231682">
              <a:defRPr>
                <a:solidFill>
                  <a:schemeClr val="tx1"/>
                </a:solidFill>
                <a:latin typeface="Calibri" panose="020F0502020204030204" pitchFamily="34" charset="0"/>
              </a:defRPr>
            </a:lvl3pPr>
            <a:lvl4pPr marL="1631297" indent="-231682">
              <a:defRPr>
                <a:solidFill>
                  <a:schemeClr val="tx1"/>
                </a:solidFill>
                <a:latin typeface="Calibri" panose="020F0502020204030204" pitchFamily="34" charset="0"/>
              </a:defRPr>
            </a:lvl4pPr>
            <a:lvl5pPr marL="2097836" indent="-231682">
              <a:defRPr>
                <a:solidFill>
                  <a:schemeClr val="tx1"/>
                </a:solidFill>
                <a:latin typeface="Calibri" panose="020F0502020204030204" pitchFamily="34" charset="0"/>
              </a:defRPr>
            </a:lvl5pPr>
            <a:lvl6pPr marL="2554853" indent="-231682" eaLnBrk="0" fontAlgn="base" hangingPunct="0">
              <a:spcBef>
                <a:spcPct val="0"/>
              </a:spcBef>
              <a:spcAft>
                <a:spcPct val="0"/>
              </a:spcAft>
              <a:defRPr>
                <a:solidFill>
                  <a:schemeClr val="tx1"/>
                </a:solidFill>
                <a:latin typeface="Calibri" panose="020F0502020204030204" pitchFamily="34" charset="0"/>
              </a:defRPr>
            </a:lvl6pPr>
            <a:lvl7pPr marL="3011870" indent="-231682" eaLnBrk="0" fontAlgn="base" hangingPunct="0">
              <a:spcBef>
                <a:spcPct val="0"/>
              </a:spcBef>
              <a:spcAft>
                <a:spcPct val="0"/>
              </a:spcAft>
              <a:defRPr>
                <a:solidFill>
                  <a:schemeClr val="tx1"/>
                </a:solidFill>
                <a:latin typeface="Calibri" panose="020F0502020204030204" pitchFamily="34" charset="0"/>
              </a:defRPr>
            </a:lvl7pPr>
            <a:lvl8pPr marL="3468887" indent="-231682" eaLnBrk="0" fontAlgn="base" hangingPunct="0">
              <a:spcBef>
                <a:spcPct val="0"/>
              </a:spcBef>
              <a:spcAft>
                <a:spcPct val="0"/>
              </a:spcAft>
              <a:defRPr>
                <a:solidFill>
                  <a:schemeClr val="tx1"/>
                </a:solidFill>
                <a:latin typeface="Calibri" panose="020F0502020204030204" pitchFamily="34" charset="0"/>
              </a:defRPr>
            </a:lvl8pPr>
            <a:lvl9pPr marL="3925904" indent="-231682"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8A8376-38CD-4AF7-B548-D62A4DD5CC31}"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 name="Date Placeholder 1">
            <a:extLst>
              <a:ext uri="{FF2B5EF4-FFF2-40B4-BE49-F238E27FC236}">
                <a16:creationId xmlns:a16="http://schemas.microsoft.com/office/drawing/2014/main" id="{1678E516-6B59-AE6E-5BA7-8C998AA82D0C}"/>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995671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3FA8B4E6-1D9A-CD6E-4A9E-E62D48CCB074}"/>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4708660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AC69407E-A623-82AC-C257-769B5EC50F9C}"/>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5503321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25F3162F-CABD-4FCD-5547-B875FDA328F7}"/>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365486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408F1C08-8502-B047-9FD1-D74ED73E7BFC}"/>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744425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B1A90B7C-6DF6-A7E0-0119-87C73980CA91}"/>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328351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921B266F-1BD0-4DAE-9B47-3AA06BD601E3}"/>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453908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4F215FA5-517B-6057-5E29-096646B4BE87}"/>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1588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2D712935-E218-C808-6E0C-B7B3A966FD1A}"/>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1486316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4CD83B21-CF15-2D2C-26AA-5BEE62AC33EE}"/>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16790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3</a:t>
            </a:fld>
            <a:endParaRPr lang="en-US" dirty="0"/>
          </a:p>
        </p:txBody>
      </p:sp>
      <p:sp>
        <p:nvSpPr>
          <p:cNvPr id="5" name="Date Placeholder 4">
            <a:extLst>
              <a:ext uri="{FF2B5EF4-FFF2-40B4-BE49-F238E27FC236}">
                <a16:creationId xmlns:a16="http://schemas.microsoft.com/office/drawing/2014/main" id="{32FF54A5-C091-FDAA-8018-73B776FFCA2D}"/>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916285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2DECA7-120E-48F8-9F76-A56B9E8F7D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5E621FE3-B1A1-9533-164A-1291621E96BB}"/>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838416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Date Placeholder 1">
            <a:extLst>
              <a:ext uri="{FF2B5EF4-FFF2-40B4-BE49-F238E27FC236}">
                <a16:creationId xmlns:a16="http://schemas.microsoft.com/office/drawing/2014/main" id="{693031B9-7336-BAC0-F576-DC58D75BA3DE}"/>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32</a:t>
            </a:fld>
            <a:endParaRPr lang="en-US" dirty="0"/>
          </a:p>
        </p:txBody>
      </p:sp>
      <p:sp>
        <p:nvSpPr>
          <p:cNvPr id="5" name="Date Placeholder 4">
            <a:extLst>
              <a:ext uri="{FF2B5EF4-FFF2-40B4-BE49-F238E27FC236}">
                <a16:creationId xmlns:a16="http://schemas.microsoft.com/office/drawing/2014/main" id="{58CCCB68-B65B-A1A4-9229-74C35DF0F3C3}"/>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2860292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33</a:t>
            </a:fld>
            <a:endParaRPr lang="en-US" dirty="0"/>
          </a:p>
        </p:txBody>
      </p:sp>
      <p:sp>
        <p:nvSpPr>
          <p:cNvPr id="5" name="Date Placeholder 4">
            <a:extLst>
              <a:ext uri="{FF2B5EF4-FFF2-40B4-BE49-F238E27FC236}">
                <a16:creationId xmlns:a16="http://schemas.microsoft.com/office/drawing/2014/main" id="{C1F976CF-47BC-B0F5-6E3F-D1F244EAE9D3}"/>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780976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34</a:t>
            </a:fld>
            <a:endParaRPr lang="en-US" dirty="0"/>
          </a:p>
        </p:txBody>
      </p:sp>
      <p:sp>
        <p:nvSpPr>
          <p:cNvPr id="5" name="Date Placeholder 4">
            <a:extLst>
              <a:ext uri="{FF2B5EF4-FFF2-40B4-BE49-F238E27FC236}">
                <a16:creationId xmlns:a16="http://schemas.microsoft.com/office/drawing/2014/main" id="{5B1ED409-98F1-BEB0-8AF6-F50A8B821A8E}"/>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6852449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35</a:t>
            </a:fld>
            <a:endParaRPr lang="en-US" dirty="0"/>
          </a:p>
        </p:txBody>
      </p:sp>
      <p:sp>
        <p:nvSpPr>
          <p:cNvPr id="5" name="Date Placeholder 4">
            <a:extLst>
              <a:ext uri="{FF2B5EF4-FFF2-40B4-BE49-F238E27FC236}">
                <a16:creationId xmlns:a16="http://schemas.microsoft.com/office/drawing/2014/main" id="{FE74C427-BF9F-CFDD-58C8-D937219FCDE7}"/>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16615610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McNary</a:t>
            </a:r>
          </a:p>
        </p:txBody>
      </p:sp>
      <p:sp>
        <p:nvSpPr>
          <p:cNvPr id="5" name="Slide Number Placeholder 4"/>
          <p:cNvSpPr>
            <a:spLocks noGrp="1"/>
          </p:cNvSpPr>
          <p:nvPr>
            <p:ph type="sldNum" sz="quarter" idx="5"/>
          </p:nvPr>
        </p:nvSpPr>
        <p:spPr/>
        <p:txBody>
          <a:bodyPr/>
          <a:lstStyle/>
          <a:p>
            <a:pPr>
              <a:defRPr/>
            </a:pPr>
            <a:fld id="{032DECA7-120E-48F8-9F76-A56B9E8F7D91}" type="slidenum">
              <a:rPr lang="en-US" smtClean="0"/>
              <a:pPr>
                <a:defRPr/>
              </a:pPr>
              <a:t>36</a:t>
            </a:fld>
            <a:endParaRPr lang="en-US" dirty="0"/>
          </a:p>
        </p:txBody>
      </p:sp>
      <p:sp>
        <p:nvSpPr>
          <p:cNvPr id="4" name="Date Placeholder 3">
            <a:extLst>
              <a:ext uri="{FF2B5EF4-FFF2-40B4-BE49-F238E27FC236}">
                <a16:creationId xmlns:a16="http://schemas.microsoft.com/office/drawing/2014/main" id="{AAEC13E6-5F50-25CA-65E7-4549BE3D4083}"/>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6987839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McNary</a:t>
            </a:r>
          </a:p>
        </p:txBody>
      </p:sp>
      <p:sp>
        <p:nvSpPr>
          <p:cNvPr id="5" name="Slide Number Placeholder 4"/>
          <p:cNvSpPr>
            <a:spLocks noGrp="1"/>
          </p:cNvSpPr>
          <p:nvPr>
            <p:ph type="sldNum" sz="quarter" idx="5"/>
          </p:nvPr>
        </p:nvSpPr>
        <p:spPr/>
        <p:txBody>
          <a:bodyPr/>
          <a:lstStyle/>
          <a:p>
            <a:pPr>
              <a:defRPr/>
            </a:pPr>
            <a:fld id="{032DECA7-120E-48F8-9F76-A56B9E8F7D91}" type="slidenum">
              <a:rPr lang="en-US" smtClean="0"/>
              <a:pPr>
                <a:defRPr/>
              </a:pPr>
              <a:t>37</a:t>
            </a:fld>
            <a:endParaRPr lang="en-US" dirty="0"/>
          </a:p>
        </p:txBody>
      </p:sp>
      <p:sp>
        <p:nvSpPr>
          <p:cNvPr id="4" name="Date Placeholder 3">
            <a:extLst>
              <a:ext uri="{FF2B5EF4-FFF2-40B4-BE49-F238E27FC236}">
                <a16:creationId xmlns:a16="http://schemas.microsoft.com/office/drawing/2014/main" id="{4671BF68-9331-A118-D2B1-B00A4791891D}"/>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667292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4</a:t>
            </a:fld>
            <a:endParaRPr lang="en-US" dirty="0"/>
          </a:p>
        </p:txBody>
      </p:sp>
      <p:sp>
        <p:nvSpPr>
          <p:cNvPr id="5" name="Date Placeholder 4">
            <a:extLst>
              <a:ext uri="{FF2B5EF4-FFF2-40B4-BE49-F238E27FC236}">
                <a16:creationId xmlns:a16="http://schemas.microsoft.com/office/drawing/2014/main" id="{9CDA3F4F-C722-8A4A-F07B-5BC1705E667A}"/>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3329029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5</a:t>
            </a:fld>
            <a:endParaRPr lang="en-US" dirty="0"/>
          </a:p>
        </p:txBody>
      </p:sp>
      <p:sp>
        <p:nvSpPr>
          <p:cNvPr id="5" name="Date Placeholder 4">
            <a:extLst>
              <a:ext uri="{FF2B5EF4-FFF2-40B4-BE49-F238E27FC236}">
                <a16:creationId xmlns:a16="http://schemas.microsoft.com/office/drawing/2014/main" id="{AF4000B7-AC2F-7A1B-58EB-DFE82F5A4605}"/>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927706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32DECA7-120E-48F8-9F76-A56B9E8F7D91}" type="slidenum">
              <a:rPr lang="en-US" smtClean="0"/>
              <a:pPr>
                <a:defRPr/>
              </a:pPr>
              <a:t>6</a:t>
            </a:fld>
            <a:endParaRPr lang="en-US" dirty="0"/>
          </a:p>
        </p:txBody>
      </p:sp>
      <p:sp>
        <p:nvSpPr>
          <p:cNvPr id="5" name="Date Placeholder 4">
            <a:extLst>
              <a:ext uri="{FF2B5EF4-FFF2-40B4-BE49-F238E27FC236}">
                <a16:creationId xmlns:a16="http://schemas.microsoft.com/office/drawing/2014/main" id="{CC1E85BB-E261-C267-3C42-927F687C77AE}"/>
              </a:ext>
            </a:extLst>
          </p:cNvPr>
          <p:cNvSpPr>
            <a:spLocks noGrp="1"/>
          </p:cNvSpPr>
          <p:nvPr>
            <p:ph type="dt" idx="1"/>
          </p:nvPr>
        </p:nvSpPr>
        <p:spPr/>
        <p:txBody>
          <a:bodyPr/>
          <a:lstStyle/>
          <a:p>
            <a:pPr>
              <a:defRPr/>
            </a:pPr>
            <a:r>
              <a:rPr lang="en-US"/>
              <a:t>11/01/2023</a:t>
            </a:r>
            <a:endParaRPr lang="en-US" dirty="0"/>
          </a:p>
        </p:txBody>
      </p:sp>
    </p:spTree>
    <p:extLst>
      <p:ext uri="{BB962C8B-B14F-4D97-AF65-F5344CB8AC3E}">
        <p14:creationId xmlns:p14="http://schemas.microsoft.com/office/powerpoint/2010/main" val="854243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0816BEC3-7801-979F-2CEE-BC951B94FA62}"/>
              </a:ext>
            </a:extLst>
          </p:cNvPr>
          <p:cNvSpPr>
            <a:spLocks noGrp="1"/>
          </p:cNvSpPr>
          <p:nvPr>
            <p:ph type="sldNum" sz="quarter" idx="5"/>
          </p:nvPr>
        </p:nvSpPr>
        <p:spPr/>
        <p:txBody>
          <a:bodyPr/>
          <a:lstStyle/>
          <a:p>
            <a:pPr>
              <a:defRPr/>
            </a:pPr>
            <a:fld id="{032DECA7-120E-48F8-9F76-A56B9E8F7D91}" type="slidenum">
              <a:rPr lang="en-US" smtClean="0"/>
              <a:pPr>
                <a:defRPr/>
              </a:pPr>
              <a:t>7</a:t>
            </a:fld>
            <a:endParaRPr lang="en-US" dirty="0"/>
          </a:p>
        </p:txBody>
      </p:sp>
      <p:sp>
        <p:nvSpPr>
          <p:cNvPr id="2" name="Date Placeholder 1">
            <a:extLst>
              <a:ext uri="{FF2B5EF4-FFF2-40B4-BE49-F238E27FC236}">
                <a16:creationId xmlns:a16="http://schemas.microsoft.com/office/drawing/2014/main" id="{AD62EFE7-29BB-6898-3DEB-52428A6DABF2}"/>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8bbba77742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8bbba77742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C25F4EB0-8F8C-35AF-AD1C-9CEBF1A05B26}"/>
              </a:ext>
            </a:extLst>
          </p:cNvPr>
          <p:cNvSpPr>
            <a:spLocks noGrp="1"/>
          </p:cNvSpPr>
          <p:nvPr>
            <p:ph type="sldNum" sz="quarter" idx="5"/>
          </p:nvPr>
        </p:nvSpPr>
        <p:spPr/>
        <p:txBody>
          <a:bodyPr/>
          <a:lstStyle/>
          <a:p>
            <a:pPr>
              <a:defRPr/>
            </a:pPr>
            <a:fld id="{032DECA7-120E-48F8-9F76-A56B9E8F7D91}" type="slidenum">
              <a:rPr lang="en-US" smtClean="0"/>
              <a:pPr>
                <a:defRPr/>
              </a:pPr>
              <a:t>8</a:t>
            </a:fld>
            <a:endParaRPr lang="en-US" dirty="0"/>
          </a:p>
        </p:txBody>
      </p:sp>
      <p:sp>
        <p:nvSpPr>
          <p:cNvPr id="2" name="Date Placeholder 1">
            <a:extLst>
              <a:ext uri="{FF2B5EF4-FFF2-40B4-BE49-F238E27FC236}">
                <a16:creationId xmlns:a16="http://schemas.microsoft.com/office/drawing/2014/main" id="{57434435-84BD-27F9-F9DB-206A5DF2692A}"/>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8bbba777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8bbba777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 name="Slide Number Placeholder 2">
            <a:extLst>
              <a:ext uri="{FF2B5EF4-FFF2-40B4-BE49-F238E27FC236}">
                <a16:creationId xmlns:a16="http://schemas.microsoft.com/office/drawing/2014/main" id="{F467DDC8-E6FC-9275-9486-0677BEC6A00E}"/>
              </a:ext>
            </a:extLst>
          </p:cNvPr>
          <p:cNvSpPr>
            <a:spLocks noGrp="1"/>
          </p:cNvSpPr>
          <p:nvPr>
            <p:ph type="sldNum" sz="quarter" idx="5"/>
          </p:nvPr>
        </p:nvSpPr>
        <p:spPr/>
        <p:txBody>
          <a:bodyPr/>
          <a:lstStyle/>
          <a:p>
            <a:pPr>
              <a:defRPr/>
            </a:pPr>
            <a:fld id="{032DECA7-120E-48F8-9F76-A56B9E8F7D91}" type="slidenum">
              <a:rPr lang="en-US" smtClean="0"/>
              <a:pPr>
                <a:defRPr/>
              </a:pPr>
              <a:t>9</a:t>
            </a:fld>
            <a:endParaRPr lang="en-US" dirty="0"/>
          </a:p>
        </p:txBody>
      </p:sp>
      <p:sp>
        <p:nvSpPr>
          <p:cNvPr id="2" name="Date Placeholder 1">
            <a:extLst>
              <a:ext uri="{FF2B5EF4-FFF2-40B4-BE49-F238E27FC236}">
                <a16:creationId xmlns:a16="http://schemas.microsoft.com/office/drawing/2014/main" id="{8CB5A351-8C9E-7D92-D44F-1C28BF3D7B55}"/>
              </a:ext>
            </a:extLst>
          </p:cNvPr>
          <p:cNvSpPr>
            <a:spLocks noGrp="1"/>
          </p:cNvSpPr>
          <p:nvPr>
            <p:ph type="dt" idx="1"/>
          </p:nvPr>
        </p:nvSpPr>
        <p:spPr/>
        <p:txBody>
          <a:bodyPr/>
          <a:lstStyle/>
          <a:p>
            <a:pPr>
              <a:defRPr/>
            </a:pPr>
            <a:r>
              <a:rPr lang="en-US"/>
              <a:t>11/01/2023</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1FA7FEEE-4185-4380-A9E7-06CBC4E4C414}"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35B2206-523C-441B-8DD5-DDA4005054E5}" type="slidenum">
              <a:rPr lang="en-US" smtClean="0"/>
              <a:pPr>
                <a:defRPr/>
              </a:pPr>
              <a:t>‹#›</a:t>
            </a:fld>
            <a:endParaRPr lang="en-US" dirty="0"/>
          </a:p>
        </p:txBody>
      </p:sp>
    </p:spTree>
    <p:extLst>
      <p:ext uri="{BB962C8B-B14F-4D97-AF65-F5344CB8AC3E}">
        <p14:creationId xmlns:p14="http://schemas.microsoft.com/office/powerpoint/2010/main" val="2370235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775978E-F62B-44BC-9CEF-F5166F84C46B}"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04869AC-B081-4590-99F3-43C8AA10564B}" type="slidenum">
              <a:rPr lang="en-US" smtClean="0"/>
              <a:pPr>
                <a:defRPr/>
              </a:pPr>
              <a:t>‹#›</a:t>
            </a:fld>
            <a:endParaRPr lang="en-US" dirty="0"/>
          </a:p>
        </p:txBody>
      </p:sp>
    </p:spTree>
    <p:extLst>
      <p:ext uri="{BB962C8B-B14F-4D97-AF65-F5344CB8AC3E}">
        <p14:creationId xmlns:p14="http://schemas.microsoft.com/office/powerpoint/2010/main" val="2274242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pPr>
              <a:defRPr/>
            </a:pPr>
            <a:fld id="{0F348275-361A-4BB7-84DD-F23500C19F0F}" type="datetime1">
              <a:rPr lang="en-US" smtClean="0"/>
              <a:t>10/31/2023</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pPr>
              <a:defRPr/>
            </a:pPr>
            <a:endParaRPr lang="en-US"/>
          </a:p>
        </p:txBody>
      </p:sp>
      <p:sp>
        <p:nvSpPr>
          <p:cNvPr id="6" name="Slide Number Placeholder 5"/>
          <p:cNvSpPr>
            <a:spLocks noGrp="1"/>
          </p:cNvSpPr>
          <p:nvPr>
            <p:ph type="sldNum" sz="quarter" idx="12"/>
          </p:nvPr>
        </p:nvSpPr>
        <p:spPr>
          <a:xfrm>
            <a:off x="8073048" y="6422854"/>
            <a:ext cx="879759" cy="365125"/>
          </a:xfrm>
        </p:spPr>
        <p:txBody>
          <a:bodyPr/>
          <a:lstStyle/>
          <a:p>
            <a:pPr>
              <a:defRPr/>
            </a:pPr>
            <a:fld id="{1BF4F3B7-E0E8-480B-A57A-9BACD61646DD}" type="slidenum">
              <a:rPr lang="en-US" smtClean="0"/>
              <a:pPr>
                <a:defRPr/>
              </a:pPr>
              <a:t>‹#›</a:t>
            </a:fld>
            <a:endParaRPr lang="en-US" dirty="0"/>
          </a:p>
        </p:txBody>
      </p:sp>
    </p:spTree>
    <p:extLst>
      <p:ext uri="{BB962C8B-B14F-4D97-AF65-F5344CB8AC3E}">
        <p14:creationId xmlns:p14="http://schemas.microsoft.com/office/powerpoint/2010/main" val="506840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554370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858033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352919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F1DB637A-BDF8-4F5D-8815-0D238AE1BA1B}"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35B2206-523C-441B-8DD5-DDA4005054E5}" type="slidenum">
              <a:rPr lang="en-US" smtClean="0"/>
              <a:pPr>
                <a:defRPr/>
              </a:pPr>
              <a:t>‹#›</a:t>
            </a:fld>
            <a:endParaRPr lang="en-US" dirty="0"/>
          </a:p>
        </p:txBody>
      </p:sp>
    </p:spTree>
    <p:extLst>
      <p:ext uri="{BB962C8B-B14F-4D97-AF65-F5344CB8AC3E}">
        <p14:creationId xmlns:p14="http://schemas.microsoft.com/office/powerpoint/2010/main" val="777603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C0ED810-9C1E-4C06-A3E0-B12B5948A553}"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12DF12-2F8D-4409-9DFF-78F7A231DA8A}" type="slidenum">
              <a:rPr lang="en-US" smtClean="0"/>
              <a:pPr>
                <a:defRPr/>
              </a:pPr>
              <a:t>‹#›</a:t>
            </a:fld>
            <a:endParaRPr lang="en-US" dirty="0"/>
          </a:p>
        </p:txBody>
      </p:sp>
    </p:spTree>
    <p:extLst>
      <p:ext uri="{BB962C8B-B14F-4D97-AF65-F5344CB8AC3E}">
        <p14:creationId xmlns:p14="http://schemas.microsoft.com/office/powerpoint/2010/main" val="1717002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46F345D-13A3-4A0C-8FBE-BB61EA19726B}"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4175C4-AC78-4843-89AC-012F14F681B7}" type="slidenum">
              <a:rPr lang="en-US" smtClean="0"/>
              <a:pPr>
                <a:defRPr/>
              </a:pPr>
              <a:t>‹#›</a:t>
            </a:fld>
            <a:endParaRPr lang="en-US" dirty="0"/>
          </a:p>
        </p:txBody>
      </p:sp>
    </p:spTree>
    <p:extLst>
      <p:ext uri="{BB962C8B-B14F-4D97-AF65-F5344CB8AC3E}">
        <p14:creationId xmlns:p14="http://schemas.microsoft.com/office/powerpoint/2010/main" val="3668677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29FC5141-988D-4F0D-9F64-BA27808FC63F}"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B8F945-6EFD-4CC6-AA8D-77E7A6925099}" type="slidenum">
              <a:rPr lang="en-US" smtClean="0"/>
              <a:pPr>
                <a:defRPr/>
              </a:pPr>
              <a:t>‹#›</a:t>
            </a:fld>
            <a:endParaRPr lang="en-US" dirty="0"/>
          </a:p>
        </p:txBody>
      </p:sp>
    </p:spTree>
    <p:extLst>
      <p:ext uri="{BB962C8B-B14F-4D97-AF65-F5344CB8AC3E}">
        <p14:creationId xmlns:p14="http://schemas.microsoft.com/office/powerpoint/2010/main" val="1952064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51359CD5-1D8A-43D5-9E06-7085AFF0BC62}" type="datetime1">
              <a:rPr lang="en-US" smtClean="0"/>
              <a:t>10/31/2023</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51D6F74-406E-4454-A4AB-451A2AFB7F98}" type="slidenum">
              <a:rPr lang="en-US" smtClean="0"/>
              <a:pPr>
                <a:defRPr/>
              </a:pPr>
              <a:t>‹#›</a:t>
            </a:fld>
            <a:endParaRPr lang="en-US" dirty="0"/>
          </a:p>
        </p:txBody>
      </p:sp>
    </p:spTree>
    <p:extLst>
      <p:ext uri="{BB962C8B-B14F-4D97-AF65-F5344CB8AC3E}">
        <p14:creationId xmlns:p14="http://schemas.microsoft.com/office/powerpoint/2010/main" val="111827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16808A9-5DA4-480C-A5CF-FAC1C247DC79}"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12DF12-2F8D-4409-9DFF-78F7A231DA8A}" type="slidenum">
              <a:rPr lang="en-US" smtClean="0"/>
              <a:pPr>
                <a:defRPr/>
              </a:pPr>
              <a:t>‹#›</a:t>
            </a:fld>
            <a:endParaRPr lang="en-US" dirty="0"/>
          </a:p>
        </p:txBody>
      </p:sp>
    </p:spTree>
    <p:extLst>
      <p:ext uri="{BB962C8B-B14F-4D97-AF65-F5344CB8AC3E}">
        <p14:creationId xmlns:p14="http://schemas.microsoft.com/office/powerpoint/2010/main" val="279959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2A07B0D1-F7AA-4A38-A0D0-7C0C7F139E10}" type="datetime1">
              <a:rPr lang="en-US" smtClean="0"/>
              <a:t>10/31/2023</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6FF560E-A278-4C08-BCEF-C4B648E5C313}" type="slidenum">
              <a:rPr lang="en-US" smtClean="0"/>
              <a:pPr>
                <a:defRPr/>
              </a:pPr>
              <a:t>‹#›</a:t>
            </a:fld>
            <a:endParaRPr lang="en-US" dirty="0"/>
          </a:p>
        </p:txBody>
      </p:sp>
    </p:spTree>
    <p:extLst>
      <p:ext uri="{BB962C8B-B14F-4D97-AF65-F5344CB8AC3E}">
        <p14:creationId xmlns:p14="http://schemas.microsoft.com/office/powerpoint/2010/main" val="2008685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D70B01A-E439-400B-A632-450E3532F126}" type="datetime1">
              <a:rPr lang="en-US" smtClean="0"/>
              <a:t>10/31/2023</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B482957-AD9C-449A-B2E5-D16D96DB9723}" type="slidenum">
              <a:rPr lang="en-US" smtClean="0"/>
              <a:pPr>
                <a:defRPr/>
              </a:pPr>
              <a:t>‹#›</a:t>
            </a:fld>
            <a:endParaRPr lang="en-US" dirty="0"/>
          </a:p>
        </p:txBody>
      </p:sp>
    </p:spTree>
    <p:extLst>
      <p:ext uri="{BB962C8B-B14F-4D97-AF65-F5344CB8AC3E}">
        <p14:creationId xmlns:p14="http://schemas.microsoft.com/office/powerpoint/2010/main" val="1282037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2631FFD0-48F6-4A50-9BA3-571F4D981F5F}"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B457F78-A333-4062-8069-8385BAEF2572}" type="slidenum">
              <a:rPr lang="en-US" smtClean="0"/>
              <a:pPr>
                <a:defRPr/>
              </a:pPr>
              <a:t>‹#›</a:t>
            </a:fld>
            <a:endParaRPr lang="en-US" dirty="0"/>
          </a:p>
        </p:txBody>
      </p:sp>
    </p:spTree>
    <p:extLst>
      <p:ext uri="{BB962C8B-B14F-4D97-AF65-F5344CB8AC3E}">
        <p14:creationId xmlns:p14="http://schemas.microsoft.com/office/powerpoint/2010/main" val="7697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C4EB9C17-703C-481E-8872-2A1BC4FA718A}"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9FDC466-96B9-4330-A648-4922A4600B2D}" type="slidenum">
              <a:rPr lang="en-US" smtClean="0"/>
              <a:pPr>
                <a:defRPr/>
              </a:pPr>
              <a:t>‹#›</a:t>
            </a:fld>
            <a:endParaRPr lang="en-US" dirty="0"/>
          </a:p>
        </p:txBody>
      </p:sp>
    </p:spTree>
    <p:extLst>
      <p:ext uri="{BB962C8B-B14F-4D97-AF65-F5344CB8AC3E}">
        <p14:creationId xmlns:p14="http://schemas.microsoft.com/office/powerpoint/2010/main" val="910869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0364E95B-45DC-48BD-8214-CC37B8A52B08}"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04869AC-B081-4590-99F3-43C8AA10564B}" type="slidenum">
              <a:rPr lang="en-US" smtClean="0"/>
              <a:pPr>
                <a:defRPr/>
              </a:pPr>
              <a:t>‹#›</a:t>
            </a:fld>
            <a:endParaRPr lang="en-US" dirty="0"/>
          </a:p>
        </p:txBody>
      </p:sp>
    </p:spTree>
    <p:extLst>
      <p:ext uri="{BB962C8B-B14F-4D97-AF65-F5344CB8AC3E}">
        <p14:creationId xmlns:p14="http://schemas.microsoft.com/office/powerpoint/2010/main" val="693615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209558E-BC5C-4629-BADC-519A6BFF2906}"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BF4F3B7-E0E8-480B-A57A-9BACD61646DD}" type="slidenum">
              <a:rPr lang="en-US" smtClean="0"/>
              <a:pPr>
                <a:defRPr/>
              </a:pPr>
              <a:t>‹#›</a:t>
            </a:fld>
            <a:endParaRPr lang="en-US" dirty="0"/>
          </a:p>
        </p:txBody>
      </p:sp>
    </p:spTree>
    <p:extLst>
      <p:ext uri="{BB962C8B-B14F-4D97-AF65-F5344CB8AC3E}">
        <p14:creationId xmlns:p14="http://schemas.microsoft.com/office/powerpoint/2010/main" val="3224315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pPr>
              <a:defRPr/>
            </a:pPr>
            <a:fld id="{0F615E6D-E5FE-4D61-9E60-C82A5548EAB1}" type="datetime1">
              <a:rPr lang="en-US" smtClean="0"/>
              <a:t>10/31/2023</a:t>
            </a:fld>
            <a:endParaRPr lang="en-US" dirty="0"/>
          </a:p>
        </p:txBody>
      </p:sp>
      <p:sp>
        <p:nvSpPr>
          <p:cNvPr id="5" name="Footer Placeholder 4"/>
          <p:cNvSpPr>
            <a:spLocks noGrp="1"/>
          </p:cNvSpPr>
          <p:nvPr>
            <p:ph type="ftr" sz="quarter" idx="11"/>
          </p:nvPr>
        </p:nvSpPr>
        <p:spPr/>
        <p:txBody>
          <a:bodyPr/>
          <a:lstStyle>
            <a:lvl1pPr>
              <a:defRPr>
                <a:solidFill>
                  <a:schemeClr val="accent1"/>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pPr>
              <a:defRPr/>
            </a:pPr>
            <a:fld id="{A35B2206-523C-441B-8DD5-DDA4005054E5}" type="slidenum">
              <a:rPr lang="en-US" smtClean="0"/>
              <a:pPr>
                <a:defRPr/>
              </a:pPr>
              <a:t>‹#›</a:t>
            </a:fld>
            <a:endParaRPr lang="en-US" dirty="0"/>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5463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309C0348-1DB1-4811-A53C-BA21EFF6CC01}"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12DF12-2F8D-4409-9DFF-78F7A231DA8A}" type="slidenum">
              <a:rPr lang="en-US" smtClean="0"/>
              <a:pPr>
                <a:defRPr/>
              </a:pPr>
              <a:t>‹#›</a:t>
            </a:fld>
            <a:endParaRPr lang="en-US" dirty="0"/>
          </a:p>
        </p:txBody>
      </p:sp>
    </p:spTree>
    <p:extLst>
      <p:ext uri="{BB962C8B-B14F-4D97-AF65-F5344CB8AC3E}">
        <p14:creationId xmlns:p14="http://schemas.microsoft.com/office/powerpoint/2010/main" val="3353640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BB5CEFF-CF04-41FC-B8BD-3904145C3A4A}"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4175C4-AC78-4843-89AC-012F14F681B7}" type="slidenum">
              <a:rPr lang="en-US" smtClean="0"/>
              <a:pPr>
                <a:defRPr/>
              </a:pPr>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4956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60635B7-0724-4859-B6D1-73808FE2AD68}"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B8F945-6EFD-4CC6-AA8D-77E7A6925099}" type="slidenum">
              <a:rPr lang="en-US" smtClean="0"/>
              <a:pPr>
                <a:defRPr/>
              </a:pPr>
              <a:t>‹#›</a:t>
            </a:fld>
            <a:endParaRPr lang="en-US" dirty="0"/>
          </a:p>
        </p:txBody>
      </p:sp>
    </p:spTree>
    <p:extLst>
      <p:ext uri="{BB962C8B-B14F-4D97-AF65-F5344CB8AC3E}">
        <p14:creationId xmlns:p14="http://schemas.microsoft.com/office/powerpoint/2010/main" val="321499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a:defRPr/>
            </a:pPr>
            <a:fld id="{26659AEB-BC74-4496-B4DF-2BA63223B665}" type="datetime1">
              <a:rPr lang="en-US" smtClean="0"/>
              <a:t>10/31/2023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C54175C4-AC78-4843-89AC-012F14F681B7}" type="slidenum">
              <a:rPr lang="en-US" smtClean="0"/>
              <a:pPr>
                <a:defRPr/>
              </a:pPr>
              <a:t>‹#›</a:t>
            </a:fld>
            <a:endParaRPr lang="en-US" dirty="0"/>
          </a:p>
        </p:txBody>
      </p:sp>
    </p:spTree>
    <p:extLst>
      <p:ext uri="{BB962C8B-B14F-4D97-AF65-F5344CB8AC3E}">
        <p14:creationId xmlns:p14="http://schemas.microsoft.com/office/powerpoint/2010/main" val="428487108"/>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5AB4E58-830C-43D3-8CA8-4B53B75E0F34}" type="datetime1">
              <a:rPr lang="en-US" smtClean="0"/>
              <a:t>10/31/2023</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51D6F74-406E-4454-A4AB-451A2AFB7F98}" type="slidenum">
              <a:rPr lang="en-US" smtClean="0"/>
              <a:pPr>
                <a:defRPr/>
              </a:pPr>
              <a:t>‹#›</a:t>
            </a:fld>
            <a:endParaRPr lang="en-US" dirty="0"/>
          </a:p>
        </p:txBody>
      </p:sp>
    </p:spTree>
    <p:extLst>
      <p:ext uri="{BB962C8B-B14F-4D97-AF65-F5344CB8AC3E}">
        <p14:creationId xmlns:p14="http://schemas.microsoft.com/office/powerpoint/2010/main" val="11285122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445C317F-B094-4F01-A987-3EE34BD15B17}" type="datetime1">
              <a:rPr lang="en-US" smtClean="0"/>
              <a:t>10/31/2023</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6FF560E-A278-4C08-BCEF-C4B648E5C313}" type="slidenum">
              <a:rPr lang="en-US" smtClean="0"/>
              <a:pPr>
                <a:defRPr/>
              </a:pPr>
              <a:t>‹#›</a:t>
            </a:fld>
            <a:endParaRPr lang="en-US" dirty="0"/>
          </a:p>
        </p:txBody>
      </p:sp>
    </p:spTree>
    <p:extLst>
      <p:ext uri="{BB962C8B-B14F-4D97-AF65-F5344CB8AC3E}">
        <p14:creationId xmlns:p14="http://schemas.microsoft.com/office/powerpoint/2010/main" val="1474853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BEAFB59-53A2-43EC-B0AA-0B048EC50BDE}" type="datetime1">
              <a:rPr lang="en-US" smtClean="0"/>
              <a:t>10/31/2023</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B482957-AD9C-449A-B2E5-D16D96DB9723}" type="slidenum">
              <a:rPr lang="en-US" smtClean="0"/>
              <a:pPr>
                <a:defRPr/>
              </a:pPr>
              <a:t>‹#›</a:t>
            </a:fld>
            <a:endParaRPr lang="en-US" dirty="0"/>
          </a:p>
        </p:txBody>
      </p:sp>
    </p:spTree>
    <p:extLst>
      <p:ext uri="{BB962C8B-B14F-4D97-AF65-F5344CB8AC3E}">
        <p14:creationId xmlns:p14="http://schemas.microsoft.com/office/powerpoint/2010/main" val="5546156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BA8D2432-4211-4F27-9EA8-3EB4870AD1A0}"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B457F78-A333-4062-8069-8385BAEF2572}" type="slidenum">
              <a:rPr lang="en-US" smtClean="0"/>
              <a:pPr>
                <a:defRPr/>
              </a:pPr>
              <a:t>‹#›</a:t>
            </a:fld>
            <a:endParaRPr lang="en-US" dirty="0"/>
          </a:p>
        </p:txBody>
      </p:sp>
    </p:spTree>
    <p:extLst>
      <p:ext uri="{BB962C8B-B14F-4D97-AF65-F5344CB8AC3E}">
        <p14:creationId xmlns:p14="http://schemas.microsoft.com/office/powerpoint/2010/main" val="32084960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F4A4D62-AE68-49E7-A52D-75729C580D5A}"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9FDC466-96B9-4330-A648-4922A4600B2D}" type="slidenum">
              <a:rPr lang="en-US" smtClean="0"/>
              <a:pPr>
                <a:defRPr/>
              </a:pPr>
              <a:t>‹#›</a:t>
            </a:fld>
            <a:endParaRPr lang="en-US" dirty="0"/>
          </a:p>
        </p:txBody>
      </p:sp>
    </p:spTree>
    <p:extLst>
      <p:ext uri="{BB962C8B-B14F-4D97-AF65-F5344CB8AC3E}">
        <p14:creationId xmlns:p14="http://schemas.microsoft.com/office/powerpoint/2010/main" val="20692551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FF00113-4056-4060-B972-683F015EF04E}"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04869AC-B081-4590-99F3-43C8AA10564B}" type="slidenum">
              <a:rPr lang="en-US" smtClean="0"/>
              <a:pPr>
                <a:defRPr/>
              </a:pPr>
              <a:t>‹#›</a:t>
            </a:fld>
            <a:endParaRPr lang="en-US" dirty="0"/>
          </a:p>
        </p:txBody>
      </p:sp>
    </p:spTree>
    <p:extLst>
      <p:ext uri="{BB962C8B-B14F-4D97-AF65-F5344CB8AC3E}">
        <p14:creationId xmlns:p14="http://schemas.microsoft.com/office/powerpoint/2010/main" val="3074153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D47BBB8-C61A-4CD6-A8A8-0D778311D70E}" type="datetime1">
              <a:rPr lang="en-US" smtClean="0"/>
              <a:t>10/31/2023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BF4F3B7-E0E8-480B-A57A-9BACD61646DD}" type="slidenum">
              <a:rPr lang="en-US" smtClean="0"/>
              <a:pPr>
                <a:defRPr/>
              </a:pPr>
              <a:t>‹#›</a:t>
            </a:fld>
            <a:endParaRPr lang="en-US" dirty="0"/>
          </a:p>
        </p:txBody>
      </p:sp>
    </p:spTree>
    <p:extLst>
      <p:ext uri="{BB962C8B-B14F-4D97-AF65-F5344CB8AC3E}">
        <p14:creationId xmlns:p14="http://schemas.microsoft.com/office/powerpoint/2010/main" val="18405080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6575812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8166352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243390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69836BF-B97F-46F3-900F-F60157D37617}"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B8F945-6EFD-4CC6-AA8D-77E7A6925099}" type="slidenum">
              <a:rPr lang="en-US" smtClean="0"/>
              <a:pPr>
                <a:defRPr/>
              </a:pPr>
              <a:t>‹#›</a:t>
            </a:fld>
            <a:endParaRPr lang="en-US" dirty="0"/>
          </a:p>
        </p:txBody>
      </p:sp>
    </p:spTree>
    <p:extLst>
      <p:ext uri="{BB962C8B-B14F-4D97-AF65-F5344CB8AC3E}">
        <p14:creationId xmlns:p14="http://schemas.microsoft.com/office/powerpoint/2010/main" val="10823835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40605607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6985763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090872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4129704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5414859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7423900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065230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30708871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9D394-7AF2-5617-49BF-CEC3591095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F73D12-C02F-73A4-88AC-D69BF4010E7A}"/>
              </a:ext>
            </a:extLst>
          </p:cNvPr>
          <p:cNvSpPr>
            <a:spLocks noGrp="1"/>
          </p:cNvSpPr>
          <p:nvPr>
            <p:ph type="subTitle" idx="1"/>
          </p:nvPr>
        </p:nvSpPr>
        <p:spPr>
          <a:xfrm>
            <a:off x="1524000" y="3602038"/>
            <a:ext cx="9144000" cy="1655762"/>
          </a:xfrm>
        </p:spPr>
        <p:txBody>
          <a:bodyPr/>
          <a:lstStyle>
            <a:lvl1pPr marL="0" indent="0" algn="ctr">
              <a:buNone/>
              <a:defRPr sz="2400"/>
            </a:lvl1pPr>
            <a:lvl2pPr marL="457182" indent="0" algn="ctr">
              <a:buNone/>
              <a:defRPr sz="2000"/>
            </a:lvl2pPr>
            <a:lvl3pPr marL="914364" indent="0" algn="ctr">
              <a:buNone/>
              <a:defRPr sz="1800"/>
            </a:lvl3pPr>
            <a:lvl4pPr marL="1371545" indent="0" algn="ctr">
              <a:buNone/>
              <a:defRPr sz="1600"/>
            </a:lvl4pPr>
            <a:lvl5pPr marL="1828727" indent="0" algn="ctr">
              <a:buNone/>
              <a:defRPr sz="1600"/>
            </a:lvl5pPr>
            <a:lvl6pPr marL="2285909" indent="0" algn="ctr">
              <a:buNone/>
              <a:defRPr sz="1600"/>
            </a:lvl6pPr>
            <a:lvl7pPr marL="2743091" indent="0" algn="ctr">
              <a:buNone/>
              <a:defRPr sz="1600"/>
            </a:lvl7pPr>
            <a:lvl8pPr marL="3200272" indent="0" algn="ctr">
              <a:buNone/>
              <a:defRPr sz="1600"/>
            </a:lvl8pPr>
            <a:lvl9pPr marL="3657454"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2E46B-56A5-8CB1-376E-06474A63CECB}"/>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5" name="Footer Placeholder 4">
            <a:extLst>
              <a:ext uri="{FF2B5EF4-FFF2-40B4-BE49-F238E27FC236}">
                <a16:creationId xmlns:a16="http://schemas.microsoft.com/office/drawing/2014/main" id="{2B0A34A9-41C8-5436-35C0-B2BCBA3D0F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C1BE52-5835-ED2F-23FD-4640E1FA4252}"/>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23838448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4A40-93D6-C570-02FE-D55F7276E32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A2886BF-B108-85D2-6625-09082D5F2B9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64C3674-460B-DA5B-A899-C1F28D2344E9}"/>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5" name="Footer Placeholder 4">
            <a:extLst>
              <a:ext uri="{FF2B5EF4-FFF2-40B4-BE49-F238E27FC236}">
                <a16:creationId xmlns:a16="http://schemas.microsoft.com/office/drawing/2014/main" id="{39F40C40-DEE8-4619-005A-BB7C88811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4379EC9-AEAD-3C11-A189-165910C5529F}"/>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32927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4F9BE218-FBE2-400F-B668-D12CC602EE91}" type="datetime1">
              <a:rPr lang="en-US" smtClean="0"/>
              <a:t>10/31/2023</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51D6F74-406E-4454-A4AB-451A2AFB7F98}" type="slidenum">
              <a:rPr lang="en-US" smtClean="0"/>
              <a:pPr>
                <a:defRPr/>
              </a:pPr>
              <a:t>‹#›</a:t>
            </a:fld>
            <a:endParaRPr lang="en-US" dirty="0"/>
          </a:p>
        </p:txBody>
      </p:sp>
    </p:spTree>
    <p:extLst>
      <p:ext uri="{BB962C8B-B14F-4D97-AF65-F5344CB8AC3E}">
        <p14:creationId xmlns:p14="http://schemas.microsoft.com/office/powerpoint/2010/main" val="24929968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A8CA-279C-BAC7-CA9F-1D2A66D5B0A0}"/>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CC9DEB-0315-AFAA-8A7B-F5E6D560A5D9}"/>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82" indent="0">
              <a:buNone/>
              <a:defRPr sz="2000">
                <a:solidFill>
                  <a:schemeClr val="tx1">
                    <a:tint val="75000"/>
                  </a:schemeClr>
                </a:solidFill>
              </a:defRPr>
            </a:lvl2pPr>
            <a:lvl3pPr marL="914364"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1"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4A0EF7-36F2-B30D-D7A1-9B2AEA756E71}"/>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5" name="Footer Placeholder 4">
            <a:extLst>
              <a:ext uri="{FF2B5EF4-FFF2-40B4-BE49-F238E27FC236}">
                <a16:creationId xmlns:a16="http://schemas.microsoft.com/office/drawing/2014/main" id="{F5B44703-74EC-ADA2-B359-094CB7D982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57E7DD7-1935-2C68-6925-2A0A88BD3D74}"/>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3435631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2D188-539B-9346-EAB1-7AEF436465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54CFB0-6289-0B80-0974-54EC331A4B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7447F9-476B-1991-7E29-D13F0D7EC4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DF3F8C-58D3-C21A-8410-CA9BF15197FE}"/>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6" name="Footer Placeholder 5">
            <a:extLst>
              <a:ext uri="{FF2B5EF4-FFF2-40B4-BE49-F238E27FC236}">
                <a16:creationId xmlns:a16="http://schemas.microsoft.com/office/drawing/2014/main" id="{DF357C86-6F12-2B5F-4D17-B513A9BB2AB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4AB8FB-41B4-A5E4-57C6-35CC8A6EDBC8}"/>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3707082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7513-B64E-B371-F7BD-3C1FD33C5E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D1137A-7FCD-AD21-E2E7-BC04FAFCAC7C}"/>
              </a:ext>
            </a:extLst>
          </p:cNvPr>
          <p:cNvSpPr>
            <a:spLocks noGrp="1"/>
          </p:cNvSpPr>
          <p:nvPr>
            <p:ph type="body" idx="1"/>
          </p:nvPr>
        </p:nvSpPr>
        <p:spPr>
          <a:xfrm>
            <a:off x="839789" y="1681163"/>
            <a:ext cx="5157787" cy="823912"/>
          </a:xfrm>
        </p:spPr>
        <p:txBody>
          <a:bodyPr anchor="b"/>
          <a:lstStyle>
            <a:lvl1pPr marL="0" indent="0">
              <a:buNone/>
              <a:defRPr sz="2400" b="1"/>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CE02BE-55F6-2002-0A99-17DA9BBA8F8F}"/>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CB132-3E92-0474-F847-6FC72E82D3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DD2B11-A010-2DC1-55B9-858AD45A0D30}"/>
              </a:ext>
            </a:extLst>
          </p:cNvPr>
          <p:cNvSpPr>
            <a:spLocks noGrp="1"/>
          </p:cNvSpPr>
          <p:nvPr>
            <p:ph sz="quarter" idx="4"/>
          </p:nvPr>
        </p:nvSpPr>
        <p:spPr>
          <a:xfrm>
            <a:off x="6172200"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251EEE-1420-1988-0B77-F53C4CD03D1C}"/>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8" name="Footer Placeholder 7">
            <a:extLst>
              <a:ext uri="{FF2B5EF4-FFF2-40B4-BE49-F238E27FC236}">
                <a16:creationId xmlns:a16="http://schemas.microsoft.com/office/drawing/2014/main" id="{377247B1-B33E-A79F-DC10-176E7903CE6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2A47670-BD03-0169-3883-2B860257A70D}"/>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11951918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48078-8392-F7EF-A498-A714541781A0}"/>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1C783B01-D6A8-C814-31E3-F34C104EF181}"/>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4" name="Footer Placeholder 3">
            <a:extLst>
              <a:ext uri="{FF2B5EF4-FFF2-40B4-BE49-F238E27FC236}">
                <a16:creationId xmlns:a16="http://schemas.microsoft.com/office/drawing/2014/main" id="{F41A2A5F-5F1D-B629-1171-7948F26F2CC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9A06745-F54F-FFF3-B5E3-D34871E00DD7}"/>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11021952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3D4B09-E045-FAAD-A25E-E5B3883B0372}"/>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3" name="Footer Placeholder 2">
            <a:extLst>
              <a:ext uri="{FF2B5EF4-FFF2-40B4-BE49-F238E27FC236}">
                <a16:creationId xmlns:a16="http://schemas.microsoft.com/office/drawing/2014/main" id="{290C945B-BAF8-8A90-C218-94F4C4B3C48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18E9290-0C29-9766-3AFD-97757C26EA54}"/>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11411526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7805F-7383-6A54-3FD0-3A0861E0E88C}"/>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14B6A5-B8BE-5238-183F-E7EE2D6220AB}"/>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863683-A023-791D-9641-6A764DFCD606}"/>
              </a:ext>
            </a:extLst>
          </p:cNvPr>
          <p:cNvSpPr>
            <a:spLocks noGrp="1"/>
          </p:cNvSpPr>
          <p:nvPr>
            <p:ph type="body" sz="half" idx="2"/>
          </p:nvPr>
        </p:nvSpPr>
        <p:spPr>
          <a:xfrm>
            <a:off x="839789" y="2057400"/>
            <a:ext cx="3932237" cy="3811588"/>
          </a:xfrm>
        </p:spPr>
        <p:txBody>
          <a:bodyPr/>
          <a:lstStyle>
            <a:lvl1pPr marL="0" indent="0">
              <a:buNone/>
              <a:defRPr sz="160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FAADBF-1E2A-2AD6-73E6-DD71718107C4}"/>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6" name="Footer Placeholder 5">
            <a:extLst>
              <a:ext uri="{FF2B5EF4-FFF2-40B4-BE49-F238E27FC236}">
                <a16:creationId xmlns:a16="http://schemas.microsoft.com/office/drawing/2014/main" id="{ADEDB4CC-3B0E-3CBE-752D-5199D0DAB91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0421688-FB4E-F3EE-8974-EEE604A139AC}"/>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5675139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70B0A-C369-B855-6F7E-BC25F5E27AC5}"/>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7BE096-147D-B186-0736-075D89DE0FE7}"/>
              </a:ext>
            </a:extLst>
          </p:cNvPr>
          <p:cNvSpPr>
            <a:spLocks noGrp="1"/>
          </p:cNvSpPr>
          <p:nvPr>
            <p:ph type="pic" idx="1"/>
          </p:nvPr>
        </p:nvSpPr>
        <p:spPr>
          <a:xfrm>
            <a:off x="5183188" y="987426"/>
            <a:ext cx="6172200" cy="4873625"/>
          </a:xfrm>
        </p:spPr>
        <p:txBody>
          <a:bodyPr/>
          <a:lstStyle>
            <a:lvl1pPr marL="0" indent="0">
              <a:buNone/>
              <a:defRPr sz="3200"/>
            </a:lvl1pPr>
            <a:lvl2pPr marL="457182" indent="0">
              <a:buNone/>
              <a:defRPr sz="2800"/>
            </a:lvl2pPr>
            <a:lvl3pPr marL="914364" indent="0">
              <a:buNone/>
              <a:defRPr sz="2400"/>
            </a:lvl3pPr>
            <a:lvl4pPr marL="1371545" indent="0">
              <a:buNone/>
              <a:defRPr sz="2000"/>
            </a:lvl4pPr>
            <a:lvl5pPr marL="1828727" indent="0">
              <a:buNone/>
              <a:defRPr sz="2000"/>
            </a:lvl5pPr>
            <a:lvl6pPr marL="2285909" indent="0">
              <a:buNone/>
              <a:defRPr sz="2000"/>
            </a:lvl6pPr>
            <a:lvl7pPr marL="2743091" indent="0">
              <a:buNone/>
              <a:defRPr sz="2000"/>
            </a:lvl7pPr>
            <a:lvl8pPr marL="3200272" indent="0">
              <a:buNone/>
              <a:defRPr sz="2000"/>
            </a:lvl8pPr>
            <a:lvl9pPr marL="3657454" indent="0">
              <a:buNone/>
              <a:defRPr sz="2000"/>
            </a:lvl9pPr>
          </a:lstStyle>
          <a:p>
            <a:endParaRPr lang="en-US" dirty="0"/>
          </a:p>
        </p:txBody>
      </p:sp>
      <p:sp>
        <p:nvSpPr>
          <p:cNvPr id="4" name="Text Placeholder 3">
            <a:extLst>
              <a:ext uri="{FF2B5EF4-FFF2-40B4-BE49-F238E27FC236}">
                <a16:creationId xmlns:a16="http://schemas.microsoft.com/office/drawing/2014/main" id="{EFBD7711-C12E-63C0-93B4-BFF861DF5A9A}"/>
              </a:ext>
            </a:extLst>
          </p:cNvPr>
          <p:cNvSpPr>
            <a:spLocks noGrp="1"/>
          </p:cNvSpPr>
          <p:nvPr>
            <p:ph type="body" sz="half" idx="2"/>
          </p:nvPr>
        </p:nvSpPr>
        <p:spPr>
          <a:xfrm>
            <a:off x="839789" y="2057400"/>
            <a:ext cx="3932237" cy="3811588"/>
          </a:xfrm>
        </p:spPr>
        <p:txBody>
          <a:bodyPr/>
          <a:lstStyle>
            <a:lvl1pPr marL="0" indent="0">
              <a:buNone/>
              <a:defRPr sz="160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F18D0-B049-9C96-5F5B-6ABEA4F1C20D}"/>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6" name="Footer Placeholder 5">
            <a:extLst>
              <a:ext uri="{FF2B5EF4-FFF2-40B4-BE49-F238E27FC236}">
                <a16:creationId xmlns:a16="http://schemas.microsoft.com/office/drawing/2014/main" id="{195B74AA-D846-BF99-C55B-1DB02B86292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5B15061-9D07-50A8-6380-D00B87CF8B59}"/>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39466304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D23EA-558D-956B-345F-B7CF29BBE3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D7026B-D365-15B9-004D-F70AF10A9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302318-F6DB-D519-FFD7-2C8EE14C9B76}"/>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5" name="Footer Placeholder 4">
            <a:extLst>
              <a:ext uri="{FF2B5EF4-FFF2-40B4-BE49-F238E27FC236}">
                <a16:creationId xmlns:a16="http://schemas.microsoft.com/office/drawing/2014/main" id="{8FC7BB93-12A3-D4F3-7C24-0343A318570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63C918-9E85-4F90-71B2-CE501D91EB88}"/>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2705458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B4F604-73F6-B612-0AA1-A65BB17934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1B5630-A4BE-0D8C-5F20-62F48BAF04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421EBA-8795-CC2E-0BAA-7C9C930A3A84}"/>
              </a:ext>
            </a:extLst>
          </p:cNvPr>
          <p:cNvSpPr>
            <a:spLocks noGrp="1"/>
          </p:cNvSpPr>
          <p:nvPr>
            <p:ph type="dt" sz="half" idx="10"/>
          </p:nvPr>
        </p:nvSpPr>
        <p:spPr/>
        <p:txBody>
          <a:bodyPr/>
          <a:lstStyle/>
          <a:p>
            <a:fld id="{E3109EA1-7DE0-5443-94C7-48350F9AF22B}" type="datetimeFigureOut">
              <a:rPr lang="en-US" smtClean="0"/>
              <a:t>10/31/2023</a:t>
            </a:fld>
            <a:endParaRPr lang="en-US" dirty="0"/>
          </a:p>
        </p:txBody>
      </p:sp>
      <p:sp>
        <p:nvSpPr>
          <p:cNvPr id="5" name="Footer Placeholder 4">
            <a:extLst>
              <a:ext uri="{FF2B5EF4-FFF2-40B4-BE49-F238E27FC236}">
                <a16:creationId xmlns:a16="http://schemas.microsoft.com/office/drawing/2014/main" id="{8315B937-FB60-38F1-565C-70DA6CB9AA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A34B723-4494-0DAA-D79D-333028519CFA}"/>
              </a:ext>
            </a:extLst>
          </p:cNvPr>
          <p:cNvSpPr>
            <a:spLocks noGrp="1"/>
          </p:cNvSpPr>
          <p:nvPr>
            <p:ph type="sldNum" sz="quarter" idx="12"/>
          </p:nvPr>
        </p:nvSpPr>
        <p:spPr/>
        <p:txBody>
          <a:bodyPr/>
          <a:lstStyle/>
          <a:p>
            <a:fld id="{334E245A-E6C6-CE40-B76F-4B9CE25E7D60}" type="slidenum">
              <a:rPr lang="en-US" smtClean="0"/>
              <a:t>‹#›</a:t>
            </a:fld>
            <a:endParaRPr lang="en-US" dirty="0"/>
          </a:p>
        </p:txBody>
      </p:sp>
    </p:spTree>
    <p:extLst>
      <p:ext uri="{BB962C8B-B14F-4D97-AF65-F5344CB8AC3E}">
        <p14:creationId xmlns:p14="http://schemas.microsoft.com/office/powerpoint/2010/main" val="35587145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B95E50-1222-E429-86B8-C11F6205B581}"/>
              </a:ext>
            </a:extLst>
          </p:cNvPr>
          <p:cNvSpPr>
            <a:spLocks noGrp="1"/>
          </p:cNvSpPr>
          <p:nvPr>
            <p:ph type="title"/>
          </p:nvPr>
        </p:nvSpPr>
        <p:spPr>
          <a:xfrm>
            <a:off x="955418" y="481202"/>
            <a:ext cx="7635240" cy="704088"/>
          </a:xfrm>
          <a:prstGeom prst="rect">
            <a:avLst/>
          </a:prstGeom>
        </p:spPr>
        <p:txBody>
          <a:bodyPr/>
          <a:lstStyle>
            <a:lvl1pPr algn="l">
              <a:defRPr sz="3733" b="1"/>
            </a:lvl1pPr>
          </a:lstStyle>
          <a:p>
            <a:r>
              <a:rPr lang="en-US" dirty="0"/>
              <a:t>Click to edit Master title style</a:t>
            </a:r>
          </a:p>
        </p:txBody>
      </p:sp>
      <p:pic>
        <p:nvPicPr>
          <p:cNvPr id="2" name="Object 3" descr="preencoded.png">
            <a:extLst>
              <a:ext uri="{FF2B5EF4-FFF2-40B4-BE49-F238E27FC236}">
                <a16:creationId xmlns:a16="http://schemas.microsoft.com/office/drawing/2014/main" id="{AFACE8F7-4783-7FF8-5D95-018151EB8F49}"/>
              </a:ext>
            </a:extLst>
          </p:cNvPr>
          <p:cNvPicPr>
            <a:picLocks noChangeAspect="1"/>
          </p:cNvPicPr>
          <p:nvPr userDrawn="1"/>
        </p:nvPicPr>
        <p:blipFill rotWithShape="1">
          <a:blip r:embed="rId2"/>
          <a:srcRect b="81835"/>
          <a:stretch/>
        </p:blipFill>
        <p:spPr>
          <a:xfrm>
            <a:off x="800101" y="349761"/>
            <a:ext cx="11391900" cy="246138"/>
          </a:xfrm>
          <a:prstGeom prst="rect">
            <a:avLst/>
          </a:prstGeom>
        </p:spPr>
      </p:pic>
      <p:pic>
        <p:nvPicPr>
          <p:cNvPr id="7" name="Picture 6">
            <a:extLst>
              <a:ext uri="{FF2B5EF4-FFF2-40B4-BE49-F238E27FC236}">
                <a16:creationId xmlns:a16="http://schemas.microsoft.com/office/drawing/2014/main" id="{82772076-9374-83E4-4BBC-24E49D8266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14870" y="277465"/>
            <a:ext cx="1889354" cy="822960"/>
          </a:xfrm>
          <a:prstGeom prst="rect">
            <a:avLst/>
          </a:prstGeom>
        </p:spPr>
      </p:pic>
    </p:spTree>
    <p:extLst>
      <p:ext uri="{BB962C8B-B14F-4D97-AF65-F5344CB8AC3E}">
        <p14:creationId xmlns:p14="http://schemas.microsoft.com/office/powerpoint/2010/main" val="2847243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A2598B4A-62B5-4F78-AD90-EA3E827E5149}" type="datetime1">
              <a:rPr lang="en-US" smtClean="0"/>
              <a:t>10/31/2023</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6FF560E-A278-4C08-BCEF-C4B648E5C313}" type="slidenum">
              <a:rPr lang="en-US" smtClean="0"/>
              <a:pPr>
                <a:defRPr/>
              </a:pPr>
              <a:t>‹#›</a:t>
            </a:fld>
            <a:endParaRPr lang="en-US" dirty="0"/>
          </a:p>
        </p:txBody>
      </p:sp>
    </p:spTree>
    <p:extLst>
      <p:ext uri="{BB962C8B-B14F-4D97-AF65-F5344CB8AC3E}">
        <p14:creationId xmlns:p14="http://schemas.microsoft.com/office/powerpoint/2010/main" val="34667477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B95E50-1222-E429-86B8-C11F6205B581}"/>
              </a:ext>
            </a:extLst>
          </p:cNvPr>
          <p:cNvSpPr>
            <a:spLocks noGrp="1"/>
          </p:cNvSpPr>
          <p:nvPr>
            <p:ph type="title"/>
          </p:nvPr>
        </p:nvSpPr>
        <p:spPr>
          <a:xfrm>
            <a:off x="955418" y="481202"/>
            <a:ext cx="7635240" cy="704088"/>
          </a:xfrm>
          <a:prstGeom prst="rect">
            <a:avLst/>
          </a:prstGeom>
        </p:spPr>
        <p:txBody>
          <a:bodyPr/>
          <a:lstStyle>
            <a:lvl1pPr algn="l">
              <a:defRPr sz="3733" b="1"/>
            </a:lvl1pPr>
          </a:lstStyle>
          <a:p>
            <a:r>
              <a:rPr lang="en-US" dirty="0"/>
              <a:t>Click to edit Master title style</a:t>
            </a:r>
          </a:p>
        </p:txBody>
      </p:sp>
      <p:pic>
        <p:nvPicPr>
          <p:cNvPr id="2" name="Object 3" descr="preencoded.png">
            <a:extLst>
              <a:ext uri="{FF2B5EF4-FFF2-40B4-BE49-F238E27FC236}">
                <a16:creationId xmlns:a16="http://schemas.microsoft.com/office/drawing/2014/main" id="{AFACE8F7-4783-7FF8-5D95-018151EB8F49}"/>
              </a:ext>
            </a:extLst>
          </p:cNvPr>
          <p:cNvPicPr>
            <a:picLocks noChangeAspect="1"/>
          </p:cNvPicPr>
          <p:nvPr userDrawn="1"/>
        </p:nvPicPr>
        <p:blipFill rotWithShape="1">
          <a:blip r:embed="rId2"/>
          <a:srcRect b="81835"/>
          <a:stretch/>
        </p:blipFill>
        <p:spPr>
          <a:xfrm>
            <a:off x="800101" y="349761"/>
            <a:ext cx="11391900" cy="246138"/>
          </a:xfrm>
          <a:prstGeom prst="rect">
            <a:avLst/>
          </a:prstGeom>
        </p:spPr>
      </p:pic>
      <p:pic>
        <p:nvPicPr>
          <p:cNvPr id="7" name="Picture 6">
            <a:extLst>
              <a:ext uri="{FF2B5EF4-FFF2-40B4-BE49-F238E27FC236}">
                <a16:creationId xmlns:a16="http://schemas.microsoft.com/office/drawing/2014/main" id="{82772076-9374-83E4-4BBC-24E49D8266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14870" y="277465"/>
            <a:ext cx="1889354" cy="822960"/>
          </a:xfrm>
          <a:prstGeom prst="rect">
            <a:avLst/>
          </a:prstGeom>
        </p:spPr>
      </p:pic>
    </p:spTree>
    <p:extLst>
      <p:ext uri="{BB962C8B-B14F-4D97-AF65-F5344CB8AC3E}">
        <p14:creationId xmlns:p14="http://schemas.microsoft.com/office/powerpoint/2010/main" val="10076756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9526156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20361215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11060162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EC7324-4C34-439D-B87B-352D93725C36}"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35373338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EC7324-4C34-439D-B87B-352D93725C36}" type="datetimeFigureOut">
              <a:rPr lang="en-US" smtClean="0"/>
              <a:t>10/31/2023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7055516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40941670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27733837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37288144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DEC7324-4C34-439D-B87B-352D93725C36}"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272853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56601E3-FA86-40BD-B6B9-BAE8F4965F75}" type="datetime1">
              <a:rPr lang="en-US" smtClean="0"/>
              <a:t>10/31/2023</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B482957-AD9C-449A-B2E5-D16D96DB9723}" type="slidenum">
              <a:rPr lang="en-US" smtClean="0"/>
              <a:pPr>
                <a:defRPr/>
              </a:pPr>
              <a:t>‹#›</a:t>
            </a:fld>
            <a:endParaRPr lang="en-US" dirty="0"/>
          </a:p>
        </p:txBody>
      </p:sp>
    </p:spTree>
    <p:extLst>
      <p:ext uri="{BB962C8B-B14F-4D97-AF65-F5344CB8AC3E}">
        <p14:creationId xmlns:p14="http://schemas.microsoft.com/office/powerpoint/2010/main" val="367675592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DEC7324-4C34-439D-B87B-352D93725C36}"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20551233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1937704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41405124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11540367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12099423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9197309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39063676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EC7324-4C34-439D-B87B-352D93725C36}"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219C6-6F97-4D64-8215-13D9E9AC6B2D}" type="slidenum">
              <a:rPr lang="en-US" smtClean="0"/>
              <a:t>‹#›</a:t>
            </a:fld>
            <a:endParaRPr lang="en-US"/>
          </a:p>
        </p:txBody>
      </p:sp>
    </p:spTree>
    <p:extLst>
      <p:ext uri="{BB962C8B-B14F-4D97-AF65-F5344CB8AC3E}">
        <p14:creationId xmlns:p14="http://schemas.microsoft.com/office/powerpoint/2010/main" val="981237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273B29D-5EEC-4B84-84CC-835BFBD03DDC}"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B457F78-A333-4062-8069-8385BAEF2572}" type="slidenum">
              <a:rPr lang="en-US" smtClean="0"/>
              <a:pPr>
                <a:defRPr/>
              </a:pPr>
              <a:t>‹#›</a:t>
            </a:fld>
            <a:endParaRPr lang="en-US" dirty="0"/>
          </a:p>
        </p:txBody>
      </p:sp>
    </p:spTree>
    <p:extLst>
      <p:ext uri="{BB962C8B-B14F-4D97-AF65-F5344CB8AC3E}">
        <p14:creationId xmlns:p14="http://schemas.microsoft.com/office/powerpoint/2010/main" val="526756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3EA4FE5-EE78-4E6A-A494-70E48E219A37}" type="datetime1">
              <a:rPr lang="en-US" smtClean="0"/>
              <a:t>10/31/2023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9FDC466-96B9-4330-A648-4922A4600B2D}" type="slidenum">
              <a:rPr lang="en-US" smtClean="0"/>
              <a:pPr>
                <a:defRPr/>
              </a:pPr>
              <a:t>‹#›</a:t>
            </a:fld>
            <a:endParaRPr lang="en-US" dirty="0"/>
          </a:p>
        </p:txBody>
      </p:sp>
    </p:spTree>
    <p:extLst>
      <p:ext uri="{BB962C8B-B14F-4D97-AF65-F5344CB8AC3E}">
        <p14:creationId xmlns:p14="http://schemas.microsoft.com/office/powerpoint/2010/main" val="2773001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theme" Target="../theme/theme6.xml"/><Relationship Id="rId3" Type="http://schemas.openxmlformats.org/officeDocument/2006/relationships/slideLayout" Target="../slideLayouts/slideLayout63.xml"/><Relationship Id="rId21" Type="http://schemas.openxmlformats.org/officeDocument/2006/relationships/image" Target="../media/image7.png"/><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image" Target="../media/image6.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image" Target="../media/image5.png"/><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pPr>
              <a:defRPr/>
            </a:pPr>
            <a:fld id="{9F4A8998-3BA4-4B61-8305-45D4C14DB61E}" type="datetime1">
              <a:rPr lang="en-US" smtClean="0"/>
              <a:t>10/31/2023</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pPr>
              <a:defRPr/>
            </a:pPr>
            <a:fld id="{BA8E3E61-2588-4F02-9171-A62CABDFFA06}" type="slidenum">
              <a:rPr lang="en-US" smtClean="0"/>
              <a:pPr>
                <a:defRPr/>
              </a:pPr>
              <a:t>‹#›</a:t>
            </a:fld>
            <a:endParaRPr lang="en-US" dirty="0"/>
          </a:p>
        </p:txBody>
      </p:sp>
    </p:spTree>
    <p:extLst>
      <p:ext uri="{BB962C8B-B14F-4D97-AF65-F5344CB8AC3E}">
        <p14:creationId xmlns:p14="http://schemas.microsoft.com/office/powerpoint/2010/main" val="295086001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836" r:id="rId12"/>
    <p:sldLayoutId id="2147483837" r:id="rId13"/>
    <p:sldLayoutId id="2147483838" r:id="rId14"/>
  </p:sldLayoutIdLst>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1D2465A-F84D-44EB-B41B-DB3C8816CE49}" type="datetime1">
              <a:rPr lang="en-US" smtClean="0"/>
              <a:t>10/31/2023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A8E3E61-2588-4F02-9171-A62CABDFFA06}" type="slidenum">
              <a:rPr lang="en-US" smtClean="0"/>
              <a:pPr>
                <a:defRPr/>
              </a:pPr>
              <a:t>‹#›</a:t>
            </a:fld>
            <a:endParaRPr lang="en-US" dirty="0"/>
          </a:p>
        </p:txBody>
      </p:sp>
    </p:spTree>
    <p:extLst>
      <p:ext uri="{BB962C8B-B14F-4D97-AF65-F5344CB8AC3E}">
        <p14:creationId xmlns:p14="http://schemas.microsoft.com/office/powerpoint/2010/main" val="36637162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pPr>
              <a:defRPr/>
            </a:pPr>
            <a:fld id="{A51B1423-CD03-4990-BC2C-7CCE0C4DB78D}" type="datetime1">
              <a:rPr lang="en-US" smtClean="0"/>
              <a:t>10/31/2023</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a:defRPr/>
            </a:pPr>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a:defRPr/>
            </a:pPr>
            <a:fld id="{BA8E3E61-2588-4F02-9171-A62CABDFFA06}" type="slidenum">
              <a:rPr lang="en-US" smtClean="0"/>
              <a:pPr>
                <a:defRPr/>
              </a:pPr>
              <a:t>‹#›</a:t>
            </a:fld>
            <a:endParaRPr lang="en-US" dirty="0"/>
          </a:p>
        </p:txBody>
      </p:sp>
    </p:spTree>
    <p:extLst>
      <p:ext uri="{BB962C8B-B14F-4D97-AF65-F5344CB8AC3E}">
        <p14:creationId xmlns:p14="http://schemas.microsoft.com/office/powerpoint/2010/main" val="316026023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348248011"/>
      </p:ext>
    </p:extLst>
  </p:cSld>
  <p:clrMap bg1="lt1" tx1="dk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A308E4-D305-B481-04D4-C0F5DF664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236875F-9139-C10B-320F-0C890FA890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07552DE-0305-D5C4-5EEA-E63DAAB9FEBB}"/>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109EA1-7DE0-5443-94C7-48350F9AF22B}" type="datetimeFigureOut">
              <a:rPr lang="en-US" smtClean="0"/>
              <a:t>10/31/2023</a:t>
            </a:fld>
            <a:endParaRPr lang="en-US" dirty="0"/>
          </a:p>
        </p:txBody>
      </p:sp>
      <p:sp>
        <p:nvSpPr>
          <p:cNvPr id="5" name="Footer Placeholder 4">
            <a:extLst>
              <a:ext uri="{FF2B5EF4-FFF2-40B4-BE49-F238E27FC236}">
                <a16:creationId xmlns:a16="http://schemas.microsoft.com/office/drawing/2014/main" id="{B2C993F7-28D0-0EB0-87D2-3013C5CA9A6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9AB449D-2CBF-F3FD-828A-C2CD18B4526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4E245A-E6C6-CE40-B76F-4B9CE25E7D60}" type="slidenum">
              <a:rPr lang="en-US" smtClean="0"/>
              <a:t>‹#›</a:t>
            </a:fld>
            <a:endParaRPr lang="en-US" dirty="0"/>
          </a:p>
        </p:txBody>
      </p:sp>
    </p:spTree>
    <p:extLst>
      <p:ext uri="{BB962C8B-B14F-4D97-AF65-F5344CB8AC3E}">
        <p14:creationId xmlns:p14="http://schemas.microsoft.com/office/powerpoint/2010/main" val="1454028678"/>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Lst>
  <p:txStyles>
    <p:titleStyle>
      <a:lvl1pPr algn="l" defTabSz="914364" rtl="0" eaLnBrk="1" latinLnBrk="0" hangingPunct="1">
        <a:lnSpc>
          <a:spcPct val="90000"/>
        </a:lnSpc>
        <a:spcBef>
          <a:spcPct val="0"/>
        </a:spcBef>
        <a:buNone/>
        <a:defRPr sz="4400" b="1" i="0" kern="1200">
          <a:solidFill>
            <a:schemeClr val="tx1"/>
          </a:solidFill>
          <a:latin typeface="Montserrat" pitchFamily="2" charset="77"/>
          <a:ea typeface="+mj-ea"/>
          <a:cs typeface="+mj-cs"/>
        </a:defRPr>
      </a:lvl1pPr>
    </p:titleStyle>
    <p:bodyStyle>
      <a:lvl1pPr marL="228590" indent="-228590" algn="l" defTabSz="914364" rtl="0" eaLnBrk="1" latinLnBrk="0" hangingPunct="1">
        <a:lnSpc>
          <a:spcPct val="90000"/>
        </a:lnSpc>
        <a:spcBef>
          <a:spcPts val="1000"/>
        </a:spcBef>
        <a:buFont typeface="Arial" panose="020B0604020202020204" pitchFamily="34" charset="0"/>
        <a:buChar char="•"/>
        <a:defRPr sz="2800" b="0" i="0" kern="1200">
          <a:solidFill>
            <a:schemeClr val="tx1"/>
          </a:solidFill>
          <a:latin typeface="Montserrat" pitchFamily="2" charset="77"/>
          <a:ea typeface="+mn-ea"/>
          <a:cs typeface="+mn-cs"/>
        </a:defRPr>
      </a:lvl1pPr>
      <a:lvl2pPr marL="685772" indent="-228590" algn="l" defTabSz="914364" rtl="0" eaLnBrk="1" latinLnBrk="0" hangingPunct="1">
        <a:lnSpc>
          <a:spcPct val="90000"/>
        </a:lnSpc>
        <a:spcBef>
          <a:spcPts val="500"/>
        </a:spcBef>
        <a:buFont typeface="Arial" panose="020B0604020202020204" pitchFamily="34" charset="0"/>
        <a:buChar char="•"/>
        <a:defRPr sz="2400" b="0" i="0" kern="1200">
          <a:solidFill>
            <a:schemeClr val="tx1"/>
          </a:solidFill>
          <a:latin typeface="Montserrat" pitchFamily="2" charset="77"/>
          <a:ea typeface="+mn-ea"/>
          <a:cs typeface="+mn-cs"/>
        </a:defRPr>
      </a:lvl2pPr>
      <a:lvl3pPr marL="1142954" indent="-228590" algn="l" defTabSz="914364" rtl="0" eaLnBrk="1" latinLnBrk="0" hangingPunct="1">
        <a:lnSpc>
          <a:spcPct val="90000"/>
        </a:lnSpc>
        <a:spcBef>
          <a:spcPts val="500"/>
        </a:spcBef>
        <a:buFont typeface="Arial" panose="020B0604020202020204" pitchFamily="34" charset="0"/>
        <a:buChar char="•"/>
        <a:defRPr sz="2000" b="0" i="0" kern="1200">
          <a:solidFill>
            <a:schemeClr val="tx1"/>
          </a:solidFill>
          <a:latin typeface="Montserrat" pitchFamily="2" charset="77"/>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b="0" i="0" kern="1200">
          <a:solidFill>
            <a:schemeClr val="tx1"/>
          </a:solidFill>
          <a:latin typeface="Montserrat" pitchFamily="2" charset="77"/>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b="0" i="0" kern="1200">
          <a:solidFill>
            <a:schemeClr val="tx1"/>
          </a:solidFill>
          <a:latin typeface="Montserrat" pitchFamily="2" charset="77"/>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DEC7324-4C34-439D-B87B-352D93725C36}" type="datetimeFigureOut">
              <a:rPr lang="en-US" smtClean="0"/>
              <a:t>10/31/2023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DF219C6-6F97-4D64-8215-13D9E9AC6B2D}" type="slidenum">
              <a:rPr lang="en-US" smtClean="0"/>
              <a:t>‹#›</a:t>
            </a:fld>
            <a:endParaRPr lang="en-US"/>
          </a:p>
        </p:txBody>
      </p:sp>
    </p:spTree>
    <p:extLst>
      <p:ext uri="{BB962C8B-B14F-4D97-AF65-F5344CB8AC3E}">
        <p14:creationId xmlns:p14="http://schemas.microsoft.com/office/powerpoint/2010/main" val="292961499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hyperlink" Target="mailto:abe@illinoispirg.org" TargetMode="External"/><Relationship Id="rId3" Type="http://schemas.openxmlformats.org/officeDocument/2006/relationships/hyperlink" Target="mailto:badams@woodstockinst.org" TargetMode="External"/><Relationship Id="rId7" Type="http://schemas.openxmlformats.org/officeDocument/2006/relationships/hyperlink" Target="mailto:hmendez@woodstockinst.org"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mailto:mcnary@citizenaction-il.org" TargetMode="External"/><Relationship Id="rId5" Type="http://schemas.openxmlformats.org/officeDocument/2006/relationships/hyperlink" Target="mailto:ricki@workingcredit.org" TargetMode="External"/><Relationship Id="rId4" Type="http://schemas.openxmlformats.org/officeDocument/2006/relationships/hyperlink" Target="mailto:rangel@newamerica.org" TargetMode="External"/><Relationship Id="rId9" Type="http://schemas.openxmlformats.org/officeDocument/2006/relationships/hyperlink" Target="mailto:dschneider@legalactionchicago.org" TargetMode="Externa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7.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34.xml"/><Relationship Id="rId4" Type="http://schemas.openxmlformats.org/officeDocument/2006/relationships/hyperlink" Target="https://www.pymnts.com/news/alternative-financial-services/2019/what-is-powering-the-emerging-pawnaissanc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39.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5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CE4E74-7628-EECC-F5C8-A1681407881B}"/>
              </a:ext>
            </a:extLst>
          </p:cNvPr>
          <p:cNvSpPr/>
          <p:nvPr/>
        </p:nvSpPr>
        <p:spPr>
          <a:xfrm>
            <a:off x="-122904" y="3648500"/>
            <a:ext cx="12437807" cy="21508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A9F221F-C10C-EBA9-0A33-56E42B6F8E70}"/>
              </a:ext>
            </a:extLst>
          </p:cNvPr>
          <p:cNvSpPr>
            <a:spLocks noGrp="1"/>
          </p:cNvSpPr>
          <p:nvPr>
            <p:ph type="ctrTitle" idx="4294967295"/>
          </p:nvPr>
        </p:nvSpPr>
        <p:spPr>
          <a:xfrm>
            <a:off x="314631" y="3861533"/>
            <a:ext cx="11562735" cy="1739900"/>
          </a:xfrm>
        </p:spPr>
        <p:txBody>
          <a:bodyPr>
            <a:normAutofit/>
          </a:bodyPr>
          <a:lstStyle/>
          <a:p>
            <a:pPr algn="ctr"/>
            <a:r>
              <a:rPr lang="en-US" sz="6000" b="1" cap="none"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Consumer Financial</a:t>
            </a:r>
            <a:br>
              <a:rPr lang="en-US" sz="6000" b="1" cap="none"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6000" b="1" cap="none"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Protection Agenda</a:t>
            </a:r>
          </a:p>
        </p:txBody>
      </p:sp>
      <p:sp>
        <p:nvSpPr>
          <p:cNvPr id="9" name="Subtitle 8">
            <a:extLst>
              <a:ext uri="{FF2B5EF4-FFF2-40B4-BE49-F238E27FC236}">
                <a16:creationId xmlns:a16="http://schemas.microsoft.com/office/drawing/2014/main" id="{38E7AD10-45EE-F52F-BC5C-14104FA07FE6}"/>
              </a:ext>
            </a:extLst>
          </p:cNvPr>
          <p:cNvSpPr>
            <a:spLocks noGrp="1"/>
          </p:cNvSpPr>
          <p:nvPr>
            <p:ph type="subTitle" idx="4294967295"/>
          </p:nvPr>
        </p:nvSpPr>
        <p:spPr>
          <a:xfrm>
            <a:off x="2667000" y="5968591"/>
            <a:ext cx="6858000" cy="839788"/>
          </a:xfrm>
        </p:spPr>
        <p:txBody>
          <a:bodyPr>
            <a:normAutofit/>
          </a:bodyPr>
          <a:lstStyle/>
          <a:p>
            <a:pPr marL="0" indent="0" algn="ctr">
              <a:buNone/>
            </a:pPr>
            <a:r>
              <a:rPr lang="en-US" dirty="0">
                <a:latin typeface="Calibri" panose="020F0502020204030204" pitchFamily="34" charset="0"/>
                <a:ea typeface="Calibri" panose="020F0502020204030204" pitchFamily="34" charset="0"/>
                <a:cs typeface="Calibri" panose="020F0502020204030204" pitchFamily="34" charset="0"/>
              </a:rPr>
              <a:t>Fall 2023 – Spring 2024</a:t>
            </a:r>
          </a:p>
        </p:txBody>
      </p:sp>
      <p:pic>
        <p:nvPicPr>
          <p:cNvPr id="13" name="Picture 12" descr="A black and white logo&#10;&#10;Description automatically generated">
            <a:extLst>
              <a:ext uri="{FF2B5EF4-FFF2-40B4-BE49-F238E27FC236}">
                <a16:creationId xmlns:a16="http://schemas.microsoft.com/office/drawing/2014/main" id="{19D514C3-21A7-D9C1-DBFA-E62C63DB39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453" b="30797"/>
          <a:stretch/>
        </p:blipFill>
        <p:spPr>
          <a:xfrm>
            <a:off x="3017603" y="2538785"/>
            <a:ext cx="1857138" cy="738193"/>
          </a:xfrm>
          <a:prstGeom prst="rect">
            <a:avLst/>
          </a:prstGeom>
        </p:spPr>
      </p:pic>
      <p:pic>
        <p:nvPicPr>
          <p:cNvPr id="15" name="Picture 14" descr="A logo on a black background&#10;&#10;Description automatically generated">
            <a:extLst>
              <a:ext uri="{FF2B5EF4-FFF2-40B4-BE49-F238E27FC236}">
                <a16:creationId xmlns:a16="http://schemas.microsoft.com/office/drawing/2014/main" id="{18C6294E-1E0B-3286-0323-8911C871DD95}"/>
              </a:ext>
            </a:extLst>
          </p:cNvPr>
          <p:cNvPicPr>
            <a:picLocks noChangeAspect="1"/>
          </p:cNvPicPr>
          <p:nvPr/>
        </p:nvPicPr>
        <p:blipFill rotWithShape="1">
          <a:blip r:embed="rId4">
            <a:extLst>
              <a:ext uri="{28A0092B-C50C-407E-A947-70E740481C1C}">
                <a14:useLocalDpi xmlns:a14="http://schemas.microsoft.com/office/drawing/2010/main" val="0"/>
              </a:ext>
            </a:extLst>
          </a:blip>
          <a:srcRect t="33102" b="33486"/>
          <a:stretch/>
        </p:blipFill>
        <p:spPr>
          <a:xfrm>
            <a:off x="5929241" y="1470859"/>
            <a:ext cx="2422464" cy="809398"/>
          </a:xfrm>
          <a:prstGeom prst="rect">
            <a:avLst/>
          </a:prstGeom>
        </p:spPr>
      </p:pic>
      <p:pic>
        <p:nvPicPr>
          <p:cNvPr id="19" name="Picture 18" descr="A black and white logo&#10;&#10;Description automatically generated">
            <a:extLst>
              <a:ext uri="{FF2B5EF4-FFF2-40B4-BE49-F238E27FC236}">
                <a16:creationId xmlns:a16="http://schemas.microsoft.com/office/drawing/2014/main" id="{992981E3-1C86-EBD0-F63E-F8F9E63643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8800" y="1573528"/>
            <a:ext cx="2422464" cy="648251"/>
          </a:xfrm>
          <a:prstGeom prst="rect">
            <a:avLst/>
          </a:prstGeom>
        </p:spPr>
      </p:pic>
      <p:pic>
        <p:nvPicPr>
          <p:cNvPr id="21" name="Picture 20" descr="A black background with white text&#10;&#10;Description automatically generated">
            <a:extLst>
              <a:ext uri="{FF2B5EF4-FFF2-40B4-BE49-F238E27FC236}">
                <a16:creationId xmlns:a16="http://schemas.microsoft.com/office/drawing/2014/main" id="{8CD6998D-2421-95E1-F4B5-DC7F5C593241}"/>
              </a:ext>
            </a:extLst>
          </p:cNvPr>
          <p:cNvPicPr>
            <a:picLocks noChangeAspect="1"/>
          </p:cNvPicPr>
          <p:nvPr/>
        </p:nvPicPr>
        <p:blipFill rotWithShape="1">
          <a:blip r:embed="rId6">
            <a:extLst>
              <a:ext uri="{28A0092B-C50C-407E-A947-70E740481C1C}">
                <a14:useLocalDpi xmlns:a14="http://schemas.microsoft.com/office/drawing/2010/main" val="0"/>
              </a:ext>
            </a:extLst>
          </a:blip>
          <a:srcRect t="29837" b="40015"/>
          <a:stretch/>
        </p:blipFill>
        <p:spPr>
          <a:xfrm>
            <a:off x="5775687" y="398831"/>
            <a:ext cx="2888598" cy="870848"/>
          </a:xfrm>
          <a:prstGeom prst="rect">
            <a:avLst/>
          </a:prstGeom>
        </p:spPr>
      </p:pic>
      <p:pic>
        <p:nvPicPr>
          <p:cNvPr id="27" name="Picture 26" descr="A black background with white text&#10;&#10;Description automatically generated">
            <a:extLst>
              <a:ext uri="{FF2B5EF4-FFF2-40B4-BE49-F238E27FC236}">
                <a16:creationId xmlns:a16="http://schemas.microsoft.com/office/drawing/2014/main" id="{57D6BEA4-6B1E-4DA2-02CF-A31584D75B4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8494" b="36558"/>
          <a:stretch/>
        </p:blipFill>
        <p:spPr>
          <a:xfrm>
            <a:off x="8644360" y="709630"/>
            <a:ext cx="1857139" cy="649040"/>
          </a:xfrm>
          <a:prstGeom prst="rect">
            <a:avLst/>
          </a:prstGeom>
        </p:spPr>
      </p:pic>
      <p:pic>
        <p:nvPicPr>
          <p:cNvPr id="39" name="Picture 38" descr="A black background with white text&#10;&#10;Description automatically generated">
            <a:extLst>
              <a:ext uri="{FF2B5EF4-FFF2-40B4-BE49-F238E27FC236}">
                <a16:creationId xmlns:a16="http://schemas.microsoft.com/office/drawing/2014/main" id="{370E35C9-390C-25B0-0A40-3C26FE80AD76}"/>
              </a:ext>
            </a:extLst>
          </p:cNvPr>
          <p:cNvPicPr>
            <a:picLocks noChangeAspect="1"/>
          </p:cNvPicPr>
          <p:nvPr/>
        </p:nvPicPr>
        <p:blipFill rotWithShape="1">
          <a:blip r:embed="rId8">
            <a:extLst>
              <a:ext uri="{28A0092B-C50C-407E-A947-70E740481C1C}">
                <a14:useLocalDpi xmlns:a14="http://schemas.microsoft.com/office/drawing/2010/main" val="0"/>
              </a:ext>
            </a:extLst>
          </a:blip>
          <a:srcRect l="5451" t="31713" r="5834" b="32674"/>
          <a:stretch/>
        </p:blipFill>
        <p:spPr>
          <a:xfrm>
            <a:off x="1708776" y="515722"/>
            <a:ext cx="1857138" cy="745533"/>
          </a:xfrm>
          <a:prstGeom prst="rect">
            <a:avLst/>
          </a:prstGeom>
        </p:spPr>
      </p:pic>
      <p:pic>
        <p:nvPicPr>
          <p:cNvPr id="41" name="Picture 40" descr="A black and white logo&#10;&#10;Description automatically generated">
            <a:extLst>
              <a:ext uri="{FF2B5EF4-FFF2-40B4-BE49-F238E27FC236}">
                <a16:creationId xmlns:a16="http://schemas.microsoft.com/office/drawing/2014/main" id="{F2FB38A5-DB97-D8E2-143C-086CC1AD54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9880" b="28386"/>
          <a:stretch/>
        </p:blipFill>
        <p:spPr>
          <a:xfrm>
            <a:off x="1471859" y="1573528"/>
            <a:ext cx="1722938" cy="719069"/>
          </a:xfrm>
          <a:prstGeom prst="rect">
            <a:avLst/>
          </a:prstGeom>
        </p:spPr>
      </p:pic>
      <p:pic>
        <p:nvPicPr>
          <p:cNvPr id="43" name="Picture 42" descr="A black background with red and white text&#10;&#10;Description automatically generated">
            <a:extLst>
              <a:ext uri="{FF2B5EF4-FFF2-40B4-BE49-F238E27FC236}">
                <a16:creationId xmlns:a16="http://schemas.microsoft.com/office/drawing/2014/main" id="{71A43D1C-9630-A820-EA24-88092BEC9498}"/>
              </a:ext>
            </a:extLst>
          </p:cNvPr>
          <p:cNvPicPr>
            <a:picLocks noChangeAspect="1"/>
          </p:cNvPicPr>
          <p:nvPr/>
        </p:nvPicPr>
        <p:blipFill rotWithShape="1">
          <a:blip r:embed="rId10">
            <a:extLst>
              <a:ext uri="{28A0092B-C50C-407E-A947-70E740481C1C}">
                <a14:useLocalDpi xmlns:a14="http://schemas.microsoft.com/office/drawing/2010/main" val="0"/>
              </a:ext>
            </a:extLst>
          </a:blip>
          <a:srcRect l="2762" t="34412" r="1800" b="35982"/>
          <a:stretch/>
        </p:blipFill>
        <p:spPr>
          <a:xfrm>
            <a:off x="3389317" y="1529545"/>
            <a:ext cx="2342091" cy="726574"/>
          </a:xfrm>
          <a:prstGeom prst="rect">
            <a:avLst/>
          </a:prstGeom>
        </p:spPr>
      </p:pic>
      <p:pic>
        <p:nvPicPr>
          <p:cNvPr id="45" name="Picture 44" descr="A black and white logo&#10;&#10;Description automatically generated">
            <a:extLst>
              <a:ext uri="{FF2B5EF4-FFF2-40B4-BE49-F238E27FC236}">
                <a16:creationId xmlns:a16="http://schemas.microsoft.com/office/drawing/2014/main" id="{469FEF15-4DF7-3E1A-73AA-1AF708474AFA}"/>
              </a:ext>
            </a:extLst>
          </p:cNvPr>
          <p:cNvPicPr>
            <a:picLocks noChangeAspect="1"/>
          </p:cNvPicPr>
          <p:nvPr/>
        </p:nvPicPr>
        <p:blipFill rotWithShape="1">
          <a:blip r:embed="rId11">
            <a:extLst>
              <a:ext uri="{28A0092B-C50C-407E-A947-70E740481C1C}">
                <a14:useLocalDpi xmlns:a14="http://schemas.microsoft.com/office/drawing/2010/main" val="0"/>
              </a:ext>
            </a:extLst>
          </a:blip>
          <a:srcRect t="31524" b="31950"/>
          <a:stretch/>
        </p:blipFill>
        <p:spPr>
          <a:xfrm>
            <a:off x="6767453" y="2467575"/>
            <a:ext cx="2725471" cy="995514"/>
          </a:xfrm>
          <a:prstGeom prst="rect">
            <a:avLst/>
          </a:prstGeom>
        </p:spPr>
      </p:pic>
      <p:pic>
        <p:nvPicPr>
          <p:cNvPr id="6" name="Picture 5" descr="A group of people with arms outstretched&#10;&#10;Description automatically generated">
            <a:extLst>
              <a:ext uri="{FF2B5EF4-FFF2-40B4-BE49-F238E27FC236}">
                <a16:creationId xmlns:a16="http://schemas.microsoft.com/office/drawing/2014/main" id="{5A9A9C07-3FEA-F3E7-36EE-B84814C5B65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99175" y="367921"/>
            <a:ext cx="1857139" cy="978178"/>
          </a:xfrm>
          <a:prstGeom prst="rect">
            <a:avLst/>
          </a:prstGeom>
        </p:spPr>
      </p:pic>
      <p:pic>
        <p:nvPicPr>
          <p:cNvPr id="10" name="Picture 9" descr="A black and white sign with white text&#10;&#10;Description automatically generated">
            <a:extLst>
              <a:ext uri="{FF2B5EF4-FFF2-40B4-BE49-F238E27FC236}">
                <a16:creationId xmlns:a16="http://schemas.microsoft.com/office/drawing/2014/main" id="{B9486ECA-A5B5-792A-CFCB-2BBB9BDAF09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4199" y="2445170"/>
            <a:ext cx="1402975" cy="995515"/>
          </a:xfrm>
          <a:prstGeom prst="rect">
            <a:avLst/>
          </a:prstGeom>
        </p:spPr>
      </p:pic>
    </p:spTree>
    <p:extLst>
      <p:ext uri="{BB962C8B-B14F-4D97-AF65-F5344CB8AC3E}">
        <p14:creationId xmlns:p14="http://schemas.microsoft.com/office/powerpoint/2010/main" val="3271032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prstGeom prst="rect">
            <a:avLst/>
          </a:prstGeom>
        </p:spPr>
        <p:txBody>
          <a:bodyPr spcFirstLastPara="1" wrap="square" lIns="121900" tIns="121900" rIns="121900" bIns="121900" anchor="b" anchorCtr="0">
            <a:normAutofit/>
          </a:bodyPr>
          <a:lstStyle/>
          <a:p>
            <a:endParaRPr/>
          </a:p>
        </p:txBody>
      </p:sp>
      <p:sp>
        <p:nvSpPr>
          <p:cNvPr id="76" name="Google Shape;76;p16"/>
          <p:cNvSpPr txBox="1">
            <a:spLocks noGrp="1"/>
          </p:cNvSpPr>
          <p:nvPr>
            <p:ph type="body" idx="1"/>
          </p:nvPr>
        </p:nvSpPr>
        <p:spPr>
          <a:prstGeom prst="rect">
            <a:avLst/>
          </a:prstGeom>
        </p:spPr>
        <p:txBody>
          <a:bodyPr spcFirstLastPara="1" wrap="square" lIns="121900" tIns="121900" rIns="121900" bIns="121900" anchor="t" anchorCtr="0">
            <a:normAutofit/>
          </a:bodyPr>
          <a:lstStyle/>
          <a:p>
            <a:pPr marL="0" indent="0">
              <a:spcAft>
                <a:spcPts val="1600"/>
              </a:spcAft>
              <a:buNone/>
            </a:pPr>
            <a:endParaRPr/>
          </a:p>
        </p:txBody>
      </p:sp>
      <p:pic>
        <p:nvPicPr>
          <p:cNvPr id="77" name="Google Shape;77;p16"/>
          <p:cNvPicPr preferRelativeResize="0"/>
          <p:nvPr/>
        </p:nvPicPr>
        <p:blipFill>
          <a:blip r:embed="rId3">
            <a:alphaModFix/>
          </a:blip>
          <a:stretch>
            <a:fillRect/>
          </a:stretch>
        </p:blipFill>
        <p:spPr>
          <a:xfrm>
            <a:off x="1" y="1854868"/>
            <a:ext cx="12192001" cy="314826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prstGeom prst="rect">
            <a:avLst/>
          </a:prstGeom>
        </p:spPr>
        <p:txBody>
          <a:bodyPr spcFirstLastPara="1" wrap="square" lIns="121900" tIns="121900" rIns="121900" bIns="121900" anchor="b" anchorCtr="0">
            <a:normAutofit/>
          </a:bodyPr>
          <a:lstStyle/>
          <a:p>
            <a:endParaRPr/>
          </a:p>
        </p:txBody>
      </p:sp>
      <p:sp>
        <p:nvSpPr>
          <p:cNvPr id="83" name="Google Shape;83;p17"/>
          <p:cNvSpPr txBox="1">
            <a:spLocks noGrp="1"/>
          </p:cNvSpPr>
          <p:nvPr>
            <p:ph type="body" idx="1"/>
          </p:nvPr>
        </p:nvSpPr>
        <p:spPr>
          <a:prstGeom prst="rect">
            <a:avLst/>
          </a:prstGeom>
        </p:spPr>
        <p:txBody>
          <a:bodyPr spcFirstLastPara="1" wrap="square" lIns="121900" tIns="121900" rIns="121900" bIns="121900" anchor="t" anchorCtr="0">
            <a:normAutofit/>
          </a:bodyPr>
          <a:lstStyle/>
          <a:p>
            <a:pPr marL="0" indent="0">
              <a:spcAft>
                <a:spcPts val="1600"/>
              </a:spcAft>
              <a:buNone/>
            </a:pPr>
            <a:endParaRPr/>
          </a:p>
        </p:txBody>
      </p:sp>
      <p:pic>
        <p:nvPicPr>
          <p:cNvPr id="84" name="Google Shape;84;p17"/>
          <p:cNvPicPr preferRelativeResize="0"/>
          <p:nvPr/>
        </p:nvPicPr>
        <p:blipFill>
          <a:blip r:embed="rId3">
            <a:alphaModFix/>
          </a:blip>
          <a:stretch>
            <a:fillRect/>
          </a:stretch>
        </p:blipFill>
        <p:spPr>
          <a:xfrm>
            <a:off x="1279383" y="0"/>
            <a:ext cx="9633253"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599" y="542633"/>
            <a:ext cx="11360800" cy="1359762"/>
          </a:xfrm>
          <a:prstGeom prst="rect">
            <a:avLst/>
          </a:prstGeom>
          <a:solidFill>
            <a:srgbClr val="1882B0"/>
          </a:solidFill>
        </p:spPr>
        <p:txBody>
          <a:bodyPr spcFirstLastPara="1" wrap="square" lIns="121900" tIns="121900" rIns="121900" bIns="121900" anchor="ctr" anchorCtr="0">
            <a:noAutofit/>
          </a:bodyPr>
          <a:lstStyle/>
          <a:p>
            <a:pPr algn="ctr">
              <a:buSzPts val="990"/>
            </a:pPr>
            <a:r>
              <a:rPr lang="fr-FR" sz="3200" cap="none" dirty="0">
                <a:solidFill>
                  <a:schemeClr val="tx1"/>
                </a:solidFill>
              </a:rPr>
              <a:t>In </a:t>
            </a:r>
            <a:r>
              <a:rPr lang="en-US" sz="3200" cap="none" dirty="0">
                <a:solidFill>
                  <a:srgbClr val="FFFFFF"/>
                </a:solidFill>
              </a:rPr>
              <a:t>D</a:t>
            </a:r>
            <a:r>
              <a:rPr lang="en-US" sz="3200" b="0" i="0" u="none" strike="noStrike" cap="none" dirty="0">
                <a:solidFill>
                  <a:srgbClr val="FFFFFF"/>
                </a:solidFill>
                <a:effectLst/>
              </a:rPr>
              <a:t>ecember 2022, the </a:t>
            </a:r>
            <a:r>
              <a:rPr lang="en-US" sz="3200" b="1" cap="none" dirty="0">
                <a:solidFill>
                  <a:srgbClr val="FFFFFF"/>
                </a:solidFill>
              </a:rPr>
              <a:t>A</a:t>
            </a:r>
            <a:r>
              <a:rPr lang="en-US" sz="3200" b="1" i="0" u="none" strike="noStrike" cap="none" dirty="0">
                <a:solidFill>
                  <a:srgbClr val="FFFFFF"/>
                </a:solidFill>
                <a:effectLst/>
              </a:rPr>
              <a:t>llstate CEO</a:t>
            </a:r>
            <a:r>
              <a:rPr lang="en-US" sz="3200" b="0" i="0" u="none" strike="noStrike" cap="none" dirty="0">
                <a:solidFill>
                  <a:srgbClr val="FFFFFF"/>
                </a:solidFill>
                <a:effectLst/>
              </a:rPr>
              <a:t>, in reference to company plans to continue raising rates, said:</a:t>
            </a:r>
            <a:endParaRPr lang="fr-FR" sz="33100" cap="none" dirty="0">
              <a:solidFill>
                <a:schemeClr val="tx1"/>
              </a:solidFill>
            </a:endParaRPr>
          </a:p>
        </p:txBody>
      </p:sp>
      <p:sp>
        <p:nvSpPr>
          <p:cNvPr id="5" name="Speech Bubble: Rectangle with Corners Rounded 4">
            <a:extLst>
              <a:ext uri="{FF2B5EF4-FFF2-40B4-BE49-F238E27FC236}">
                <a16:creationId xmlns:a16="http://schemas.microsoft.com/office/drawing/2014/main" id="{1C7E8EEB-046E-EC0E-B110-6C7D3D61A5DD}"/>
              </a:ext>
            </a:extLst>
          </p:cNvPr>
          <p:cNvSpPr/>
          <p:nvPr/>
        </p:nvSpPr>
        <p:spPr>
          <a:xfrm>
            <a:off x="1126433" y="2842591"/>
            <a:ext cx="9939131" cy="2941982"/>
          </a:xfrm>
          <a:custGeom>
            <a:avLst/>
            <a:gdLst>
              <a:gd name="connsiteX0" fmla="*/ 0 w 9939131"/>
              <a:gd name="connsiteY0" fmla="*/ 490340 h 2941982"/>
              <a:gd name="connsiteX1" fmla="*/ 490340 w 9939131"/>
              <a:gd name="connsiteY1" fmla="*/ 0 h 2941982"/>
              <a:gd name="connsiteX2" fmla="*/ 1100701 w 9939131"/>
              <a:gd name="connsiteY2" fmla="*/ 0 h 2941982"/>
              <a:gd name="connsiteX3" fmla="*/ 1657987 w 9939131"/>
              <a:gd name="connsiteY3" fmla="*/ 0 h 2941982"/>
              <a:gd name="connsiteX4" fmla="*/ 2162198 w 9939131"/>
              <a:gd name="connsiteY4" fmla="*/ 0 h 2941982"/>
              <a:gd name="connsiteX5" fmla="*/ 2825634 w 9939131"/>
              <a:gd name="connsiteY5" fmla="*/ 0 h 2941982"/>
              <a:gd name="connsiteX6" fmla="*/ 3542144 w 9939131"/>
              <a:gd name="connsiteY6" fmla="*/ 0 h 2941982"/>
              <a:gd name="connsiteX7" fmla="*/ 4205580 w 9939131"/>
              <a:gd name="connsiteY7" fmla="*/ 0 h 2941982"/>
              <a:gd name="connsiteX8" fmla="*/ 4762866 w 9939131"/>
              <a:gd name="connsiteY8" fmla="*/ 0 h 2941982"/>
              <a:gd name="connsiteX9" fmla="*/ 5797826 w 9939131"/>
              <a:gd name="connsiteY9" fmla="*/ 0 h 2941982"/>
              <a:gd name="connsiteX10" fmla="*/ 6485722 w 9939131"/>
              <a:gd name="connsiteY10" fmla="*/ -163705 h 2941982"/>
              <a:gd name="connsiteX11" fmla="*/ 7097186 w 9939131"/>
              <a:gd name="connsiteY11" fmla="*/ -309220 h 2941982"/>
              <a:gd name="connsiteX12" fmla="*/ 7734127 w 9939131"/>
              <a:gd name="connsiteY12" fmla="*/ -460798 h 2941982"/>
              <a:gd name="connsiteX13" fmla="*/ 8345590 w 9939131"/>
              <a:gd name="connsiteY13" fmla="*/ -606313 h 2941982"/>
              <a:gd name="connsiteX14" fmla="*/ 8282609 w 9939131"/>
              <a:gd name="connsiteY14" fmla="*/ 0 h 2941982"/>
              <a:gd name="connsiteX15" fmla="*/ 8865700 w 9939131"/>
              <a:gd name="connsiteY15" fmla="*/ 0 h 2941982"/>
              <a:gd name="connsiteX16" fmla="*/ 9448791 w 9939131"/>
              <a:gd name="connsiteY16" fmla="*/ 0 h 2941982"/>
              <a:gd name="connsiteX17" fmla="*/ 9939131 w 9939131"/>
              <a:gd name="connsiteY17" fmla="*/ 490340 h 2941982"/>
              <a:gd name="connsiteX18" fmla="*/ 9939131 w 9939131"/>
              <a:gd name="connsiteY18" fmla="*/ 490330 h 2941982"/>
              <a:gd name="connsiteX19" fmla="*/ 9939131 w 9939131"/>
              <a:gd name="connsiteY19" fmla="*/ 490330 h 2941982"/>
              <a:gd name="connsiteX20" fmla="*/ 9939131 w 9939131"/>
              <a:gd name="connsiteY20" fmla="*/ 850723 h 2941982"/>
              <a:gd name="connsiteX21" fmla="*/ 9939131 w 9939131"/>
              <a:gd name="connsiteY21" fmla="*/ 1225826 h 2941982"/>
              <a:gd name="connsiteX22" fmla="*/ 9939131 w 9939131"/>
              <a:gd name="connsiteY22" fmla="*/ 1863250 h 2941982"/>
              <a:gd name="connsiteX23" fmla="*/ 9939131 w 9939131"/>
              <a:gd name="connsiteY23" fmla="*/ 2451642 h 2941982"/>
              <a:gd name="connsiteX24" fmla="*/ 9448791 w 9939131"/>
              <a:gd name="connsiteY24" fmla="*/ 2941982 h 2941982"/>
              <a:gd name="connsiteX25" fmla="*/ 8842376 w 9939131"/>
              <a:gd name="connsiteY25" fmla="*/ 2941982 h 2941982"/>
              <a:gd name="connsiteX26" fmla="*/ 8282609 w 9939131"/>
              <a:gd name="connsiteY26" fmla="*/ 2941982 h 2941982"/>
              <a:gd name="connsiteX27" fmla="*/ 7661413 w 9939131"/>
              <a:gd name="connsiteY27" fmla="*/ 2941982 h 2941982"/>
              <a:gd name="connsiteX28" fmla="*/ 7040218 w 9939131"/>
              <a:gd name="connsiteY28" fmla="*/ 2941982 h 2941982"/>
              <a:gd name="connsiteX29" fmla="*/ 6419022 w 9939131"/>
              <a:gd name="connsiteY29" fmla="*/ 2941982 h 2941982"/>
              <a:gd name="connsiteX30" fmla="*/ 5797826 w 9939131"/>
              <a:gd name="connsiteY30" fmla="*/ 2941982 h 2941982"/>
              <a:gd name="connsiteX31" fmla="*/ 5797826 w 9939131"/>
              <a:gd name="connsiteY31" fmla="*/ 2941982 h 2941982"/>
              <a:gd name="connsiteX32" fmla="*/ 5240540 w 9939131"/>
              <a:gd name="connsiteY32" fmla="*/ 2941982 h 2941982"/>
              <a:gd name="connsiteX33" fmla="*/ 4524029 w 9939131"/>
              <a:gd name="connsiteY33" fmla="*/ 2941982 h 2941982"/>
              <a:gd name="connsiteX34" fmla="*/ 3754444 w 9939131"/>
              <a:gd name="connsiteY34" fmla="*/ 2941982 h 2941982"/>
              <a:gd name="connsiteX35" fmla="*/ 3197158 w 9939131"/>
              <a:gd name="connsiteY35" fmla="*/ 2941982 h 2941982"/>
              <a:gd name="connsiteX36" fmla="*/ 2427572 w 9939131"/>
              <a:gd name="connsiteY36" fmla="*/ 2941982 h 2941982"/>
              <a:gd name="connsiteX37" fmla="*/ 1764137 w 9939131"/>
              <a:gd name="connsiteY37" fmla="*/ 2941982 h 2941982"/>
              <a:gd name="connsiteX38" fmla="*/ 490340 w 9939131"/>
              <a:gd name="connsiteY38" fmla="*/ 2941982 h 2941982"/>
              <a:gd name="connsiteX39" fmla="*/ 0 w 9939131"/>
              <a:gd name="connsiteY39" fmla="*/ 2451642 h 2941982"/>
              <a:gd name="connsiteX40" fmla="*/ 0 w 9939131"/>
              <a:gd name="connsiteY40" fmla="*/ 1863250 h 2941982"/>
              <a:gd name="connsiteX41" fmla="*/ 0 w 9939131"/>
              <a:gd name="connsiteY41" fmla="*/ 1225826 h 2941982"/>
              <a:gd name="connsiteX42" fmla="*/ 0 w 9939131"/>
              <a:gd name="connsiteY42" fmla="*/ 843368 h 2941982"/>
              <a:gd name="connsiteX43" fmla="*/ 0 w 9939131"/>
              <a:gd name="connsiteY43" fmla="*/ 490330 h 2941982"/>
              <a:gd name="connsiteX44" fmla="*/ 0 w 9939131"/>
              <a:gd name="connsiteY44" fmla="*/ 490330 h 2941982"/>
              <a:gd name="connsiteX45" fmla="*/ 0 w 9939131"/>
              <a:gd name="connsiteY45" fmla="*/ 490340 h 294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939131" h="2941982" fill="none" extrusionOk="0">
                <a:moveTo>
                  <a:pt x="0" y="490340"/>
                </a:moveTo>
                <a:cubicBezTo>
                  <a:pt x="8522" y="253462"/>
                  <a:pt x="199083" y="34524"/>
                  <a:pt x="490340" y="0"/>
                </a:cubicBezTo>
                <a:cubicBezTo>
                  <a:pt x="626084" y="29566"/>
                  <a:pt x="901176" y="-19335"/>
                  <a:pt x="1100701" y="0"/>
                </a:cubicBezTo>
                <a:cubicBezTo>
                  <a:pt x="1300226" y="19335"/>
                  <a:pt x="1418901" y="-12775"/>
                  <a:pt x="1657987" y="0"/>
                </a:cubicBezTo>
                <a:cubicBezTo>
                  <a:pt x="1897073" y="12775"/>
                  <a:pt x="1957230" y="12633"/>
                  <a:pt x="2162198" y="0"/>
                </a:cubicBezTo>
                <a:cubicBezTo>
                  <a:pt x="2367166" y="-12633"/>
                  <a:pt x="2657372" y="-12790"/>
                  <a:pt x="2825634" y="0"/>
                </a:cubicBezTo>
                <a:cubicBezTo>
                  <a:pt x="2993896" y="12790"/>
                  <a:pt x="3208840" y="24470"/>
                  <a:pt x="3542144" y="0"/>
                </a:cubicBezTo>
                <a:cubicBezTo>
                  <a:pt x="3875448" y="-24470"/>
                  <a:pt x="3979983" y="-23833"/>
                  <a:pt x="4205580" y="0"/>
                </a:cubicBezTo>
                <a:cubicBezTo>
                  <a:pt x="4431177" y="23833"/>
                  <a:pt x="4521535" y="-9136"/>
                  <a:pt x="4762866" y="0"/>
                </a:cubicBezTo>
                <a:cubicBezTo>
                  <a:pt x="5004197" y="9136"/>
                  <a:pt x="5330227" y="-49010"/>
                  <a:pt x="5797826" y="0"/>
                </a:cubicBezTo>
                <a:cubicBezTo>
                  <a:pt x="5950787" y="-2942"/>
                  <a:pt x="6174254" y="-78291"/>
                  <a:pt x="6485722" y="-163705"/>
                </a:cubicBezTo>
                <a:cubicBezTo>
                  <a:pt x="6797190" y="-249119"/>
                  <a:pt x="6856079" y="-257221"/>
                  <a:pt x="7097186" y="-309220"/>
                </a:cubicBezTo>
                <a:cubicBezTo>
                  <a:pt x="7338293" y="-361219"/>
                  <a:pt x="7416398" y="-412348"/>
                  <a:pt x="7734127" y="-460798"/>
                </a:cubicBezTo>
                <a:cubicBezTo>
                  <a:pt x="8051856" y="-509248"/>
                  <a:pt x="8165991" y="-539191"/>
                  <a:pt x="8345590" y="-606313"/>
                </a:cubicBezTo>
                <a:cubicBezTo>
                  <a:pt x="8307936" y="-342552"/>
                  <a:pt x="8320522" y="-258032"/>
                  <a:pt x="8282609" y="0"/>
                </a:cubicBezTo>
                <a:cubicBezTo>
                  <a:pt x="8466214" y="-21918"/>
                  <a:pt x="8583589" y="-405"/>
                  <a:pt x="8865700" y="0"/>
                </a:cubicBezTo>
                <a:cubicBezTo>
                  <a:pt x="9147811" y="405"/>
                  <a:pt x="9230015" y="2532"/>
                  <a:pt x="9448791" y="0"/>
                </a:cubicBezTo>
                <a:cubicBezTo>
                  <a:pt x="9759708" y="3155"/>
                  <a:pt x="9956780" y="198978"/>
                  <a:pt x="9939131" y="490340"/>
                </a:cubicBezTo>
                <a:cubicBezTo>
                  <a:pt x="9939131" y="490337"/>
                  <a:pt x="9939131" y="490335"/>
                  <a:pt x="9939131" y="490330"/>
                </a:cubicBezTo>
                <a:lnTo>
                  <a:pt x="9939131" y="490330"/>
                </a:lnTo>
                <a:cubicBezTo>
                  <a:pt x="9955997" y="588002"/>
                  <a:pt x="9953334" y="740821"/>
                  <a:pt x="9939131" y="850723"/>
                </a:cubicBezTo>
                <a:cubicBezTo>
                  <a:pt x="9924928" y="960625"/>
                  <a:pt x="9937863" y="1091561"/>
                  <a:pt x="9939131" y="1225826"/>
                </a:cubicBezTo>
                <a:cubicBezTo>
                  <a:pt x="9957747" y="1492244"/>
                  <a:pt x="9966450" y="1565341"/>
                  <a:pt x="9939131" y="1863250"/>
                </a:cubicBezTo>
                <a:cubicBezTo>
                  <a:pt x="9911812" y="2161159"/>
                  <a:pt x="9960624" y="2168959"/>
                  <a:pt x="9939131" y="2451642"/>
                </a:cubicBezTo>
                <a:cubicBezTo>
                  <a:pt x="9924436" y="2758884"/>
                  <a:pt x="9698484" y="2993845"/>
                  <a:pt x="9448791" y="2941982"/>
                </a:cubicBezTo>
                <a:cubicBezTo>
                  <a:pt x="9280582" y="2956341"/>
                  <a:pt x="9019358" y="2913956"/>
                  <a:pt x="8842376" y="2941982"/>
                </a:cubicBezTo>
                <a:cubicBezTo>
                  <a:pt x="8665395" y="2970008"/>
                  <a:pt x="8516962" y="2934200"/>
                  <a:pt x="8282609" y="2941982"/>
                </a:cubicBezTo>
                <a:cubicBezTo>
                  <a:pt x="8133998" y="2927784"/>
                  <a:pt x="7857371" y="2963569"/>
                  <a:pt x="7661413" y="2941982"/>
                </a:cubicBezTo>
                <a:cubicBezTo>
                  <a:pt x="7465455" y="2920395"/>
                  <a:pt x="7313755" y="2926151"/>
                  <a:pt x="7040218" y="2941982"/>
                </a:cubicBezTo>
                <a:cubicBezTo>
                  <a:pt x="6766682" y="2957813"/>
                  <a:pt x="6604309" y="2960123"/>
                  <a:pt x="6419022" y="2941982"/>
                </a:cubicBezTo>
                <a:cubicBezTo>
                  <a:pt x="6233735" y="2923841"/>
                  <a:pt x="6078500" y="2918284"/>
                  <a:pt x="5797826" y="2941982"/>
                </a:cubicBezTo>
                <a:lnTo>
                  <a:pt x="5797826" y="2941982"/>
                </a:lnTo>
                <a:cubicBezTo>
                  <a:pt x="5526828" y="2926001"/>
                  <a:pt x="5424347" y="2934983"/>
                  <a:pt x="5240540" y="2941982"/>
                </a:cubicBezTo>
                <a:cubicBezTo>
                  <a:pt x="5056733" y="2948981"/>
                  <a:pt x="4764575" y="2908215"/>
                  <a:pt x="4524029" y="2941982"/>
                </a:cubicBezTo>
                <a:cubicBezTo>
                  <a:pt x="4283483" y="2975749"/>
                  <a:pt x="3960335" y="2939425"/>
                  <a:pt x="3754444" y="2941982"/>
                </a:cubicBezTo>
                <a:cubicBezTo>
                  <a:pt x="3548553" y="2944539"/>
                  <a:pt x="3336597" y="2954970"/>
                  <a:pt x="3197158" y="2941982"/>
                </a:cubicBezTo>
                <a:cubicBezTo>
                  <a:pt x="3057719" y="2928994"/>
                  <a:pt x="2787291" y="2934889"/>
                  <a:pt x="2427572" y="2941982"/>
                </a:cubicBezTo>
                <a:cubicBezTo>
                  <a:pt x="2067853" y="2949075"/>
                  <a:pt x="1951976" y="2930351"/>
                  <a:pt x="1764137" y="2941982"/>
                </a:cubicBezTo>
                <a:cubicBezTo>
                  <a:pt x="1576299" y="2953613"/>
                  <a:pt x="898450" y="2906337"/>
                  <a:pt x="490340" y="2941982"/>
                </a:cubicBezTo>
                <a:cubicBezTo>
                  <a:pt x="187634" y="2982841"/>
                  <a:pt x="-10363" y="2752262"/>
                  <a:pt x="0" y="2451642"/>
                </a:cubicBezTo>
                <a:cubicBezTo>
                  <a:pt x="7995" y="2267279"/>
                  <a:pt x="19723" y="2016464"/>
                  <a:pt x="0" y="1863250"/>
                </a:cubicBezTo>
                <a:cubicBezTo>
                  <a:pt x="-19723" y="1710036"/>
                  <a:pt x="-3512" y="1536178"/>
                  <a:pt x="0" y="1225826"/>
                </a:cubicBezTo>
                <a:cubicBezTo>
                  <a:pt x="13439" y="1081436"/>
                  <a:pt x="8759" y="1032312"/>
                  <a:pt x="0" y="843368"/>
                </a:cubicBezTo>
                <a:cubicBezTo>
                  <a:pt x="-8759" y="654424"/>
                  <a:pt x="-15094" y="646402"/>
                  <a:pt x="0" y="490330"/>
                </a:cubicBezTo>
                <a:lnTo>
                  <a:pt x="0" y="490330"/>
                </a:lnTo>
                <a:cubicBezTo>
                  <a:pt x="1" y="490335"/>
                  <a:pt x="1" y="490338"/>
                  <a:pt x="0" y="490340"/>
                </a:cubicBezTo>
                <a:close/>
              </a:path>
              <a:path w="9939131" h="2941982" stroke="0" extrusionOk="0">
                <a:moveTo>
                  <a:pt x="0" y="490340"/>
                </a:moveTo>
                <a:cubicBezTo>
                  <a:pt x="43128" y="210085"/>
                  <a:pt x="247822" y="-502"/>
                  <a:pt x="490340" y="0"/>
                </a:cubicBezTo>
                <a:cubicBezTo>
                  <a:pt x="678941" y="-18706"/>
                  <a:pt x="889567" y="18641"/>
                  <a:pt x="994551" y="0"/>
                </a:cubicBezTo>
                <a:cubicBezTo>
                  <a:pt x="1099535" y="-18641"/>
                  <a:pt x="1388884" y="-1940"/>
                  <a:pt x="1551837" y="0"/>
                </a:cubicBezTo>
                <a:cubicBezTo>
                  <a:pt x="1714790" y="1940"/>
                  <a:pt x="1921246" y="-30019"/>
                  <a:pt x="2215273" y="0"/>
                </a:cubicBezTo>
                <a:cubicBezTo>
                  <a:pt x="2509300" y="30019"/>
                  <a:pt x="2607789" y="-3458"/>
                  <a:pt x="2772559" y="0"/>
                </a:cubicBezTo>
                <a:cubicBezTo>
                  <a:pt x="2937329" y="3458"/>
                  <a:pt x="3227236" y="-14619"/>
                  <a:pt x="3382920" y="0"/>
                </a:cubicBezTo>
                <a:cubicBezTo>
                  <a:pt x="3538604" y="14619"/>
                  <a:pt x="3877639" y="-28822"/>
                  <a:pt x="4152505" y="0"/>
                </a:cubicBezTo>
                <a:cubicBezTo>
                  <a:pt x="4427371" y="28822"/>
                  <a:pt x="4439414" y="-5198"/>
                  <a:pt x="4656717" y="0"/>
                </a:cubicBezTo>
                <a:cubicBezTo>
                  <a:pt x="4874020" y="5198"/>
                  <a:pt x="5285820" y="-5839"/>
                  <a:pt x="5797826" y="0"/>
                </a:cubicBezTo>
                <a:cubicBezTo>
                  <a:pt x="6100964" y="-73057"/>
                  <a:pt x="6202619" y="-100500"/>
                  <a:pt x="6434767" y="-151578"/>
                </a:cubicBezTo>
                <a:cubicBezTo>
                  <a:pt x="6666915" y="-202656"/>
                  <a:pt x="6868512" y="-231037"/>
                  <a:pt x="7046230" y="-297093"/>
                </a:cubicBezTo>
                <a:cubicBezTo>
                  <a:pt x="7223948" y="-363149"/>
                  <a:pt x="7461821" y="-400765"/>
                  <a:pt x="7632216" y="-436545"/>
                </a:cubicBezTo>
                <a:cubicBezTo>
                  <a:pt x="7802611" y="-472325"/>
                  <a:pt x="8195345" y="-597501"/>
                  <a:pt x="8345590" y="-606313"/>
                </a:cubicBezTo>
                <a:cubicBezTo>
                  <a:pt x="8316242" y="-366384"/>
                  <a:pt x="8295706" y="-189445"/>
                  <a:pt x="8282609" y="0"/>
                </a:cubicBezTo>
                <a:cubicBezTo>
                  <a:pt x="8449805" y="-19009"/>
                  <a:pt x="8607046" y="26956"/>
                  <a:pt x="8877362" y="0"/>
                </a:cubicBezTo>
                <a:cubicBezTo>
                  <a:pt x="9147678" y="-26956"/>
                  <a:pt x="9247864" y="-757"/>
                  <a:pt x="9448791" y="0"/>
                </a:cubicBezTo>
                <a:cubicBezTo>
                  <a:pt x="9710834" y="-19645"/>
                  <a:pt x="9955738" y="198218"/>
                  <a:pt x="9939131" y="490340"/>
                </a:cubicBezTo>
                <a:cubicBezTo>
                  <a:pt x="9939131" y="490338"/>
                  <a:pt x="9939131" y="490333"/>
                  <a:pt x="9939131" y="490330"/>
                </a:cubicBezTo>
                <a:lnTo>
                  <a:pt x="9939131" y="490330"/>
                </a:lnTo>
                <a:cubicBezTo>
                  <a:pt x="9935248" y="641785"/>
                  <a:pt x="9927289" y="712372"/>
                  <a:pt x="9939131" y="850723"/>
                </a:cubicBezTo>
                <a:cubicBezTo>
                  <a:pt x="9950973" y="989074"/>
                  <a:pt x="9922531" y="1053567"/>
                  <a:pt x="9939131" y="1225826"/>
                </a:cubicBezTo>
                <a:cubicBezTo>
                  <a:pt x="9960407" y="1498088"/>
                  <a:pt x="9915599" y="1680328"/>
                  <a:pt x="9939131" y="1814218"/>
                </a:cubicBezTo>
                <a:cubicBezTo>
                  <a:pt x="9962663" y="1948108"/>
                  <a:pt x="9947599" y="2149317"/>
                  <a:pt x="9939131" y="2451642"/>
                </a:cubicBezTo>
                <a:cubicBezTo>
                  <a:pt x="9983321" y="2734137"/>
                  <a:pt x="9664067" y="2933941"/>
                  <a:pt x="9448791" y="2941982"/>
                </a:cubicBezTo>
                <a:cubicBezTo>
                  <a:pt x="9252675" y="2954815"/>
                  <a:pt x="9023247" y="2964584"/>
                  <a:pt x="8889024" y="2941982"/>
                </a:cubicBezTo>
                <a:cubicBezTo>
                  <a:pt x="8754801" y="2919380"/>
                  <a:pt x="8408581" y="2917737"/>
                  <a:pt x="8282609" y="2941982"/>
                </a:cubicBezTo>
                <a:cubicBezTo>
                  <a:pt x="8129577" y="2915998"/>
                  <a:pt x="7813633" y="2963387"/>
                  <a:pt x="7611718" y="2941982"/>
                </a:cubicBezTo>
                <a:cubicBezTo>
                  <a:pt x="7409803" y="2920577"/>
                  <a:pt x="7167570" y="2939247"/>
                  <a:pt x="6940826" y="2941982"/>
                </a:cubicBezTo>
                <a:cubicBezTo>
                  <a:pt x="6714082" y="2944717"/>
                  <a:pt x="6101463" y="2933945"/>
                  <a:pt x="5797826" y="2941982"/>
                </a:cubicBezTo>
                <a:lnTo>
                  <a:pt x="5797826" y="2941982"/>
                </a:lnTo>
                <a:cubicBezTo>
                  <a:pt x="5504626" y="2957290"/>
                  <a:pt x="5241413" y="2953838"/>
                  <a:pt x="5081315" y="2941982"/>
                </a:cubicBezTo>
                <a:cubicBezTo>
                  <a:pt x="4921217" y="2930126"/>
                  <a:pt x="4726760" y="2954679"/>
                  <a:pt x="4470955" y="2941982"/>
                </a:cubicBezTo>
                <a:cubicBezTo>
                  <a:pt x="4215150" y="2929285"/>
                  <a:pt x="4022693" y="2907556"/>
                  <a:pt x="3701369" y="2941982"/>
                </a:cubicBezTo>
                <a:cubicBezTo>
                  <a:pt x="3380045" y="2976408"/>
                  <a:pt x="3355544" y="2927351"/>
                  <a:pt x="3144083" y="2941982"/>
                </a:cubicBezTo>
                <a:cubicBezTo>
                  <a:pt x="2932622" y="2956613"/>
                  <a:pt x="2856718" y="2941320"/>
                  <a:pt x="2639872" y="2941982"/>
                </a:cubicBezTo>
                <a:cubicBezTo>
                  <a:pt x="2423026" y="2942644"/>
                  <a:pt x="2278350" y="2962219"/>
                  <a:pt x="2029511" y="2941982"/>
                </a:cubicBezTo>
                <a:cubicBezTo>
                  <a:pt x="1780672" y="2921745"/>
                  <a:pt x="1622605" y="2921042"/>
                  <a:pt x="1472225" y="2941982"/>
                </a:cubicBezTo>
                <a:cubicBezTo>
                  <a:pt x="1321845" y="2962922"/>
                  <a:pt x="705832" y="2900147"/>
                  <a:pt x="490340" y="2941982"/>
                </a:cubicBezTo>
                <a:cubicBezTo>
                  <a:pt x="223536" y="2959404"/>
                  <a:pt x="9244" y="2758830"/>
                  <a:pt x="0" y="2451642"/>
                </a:cubicBezTo>
                <a:cubicBezTo>
                  <a:pt x="27269" y="2234243"/>
                  <a:pt x="11994" y="2046263"/>
                  <a:pt x="0" y="1875508"/>
                </a:cubicBezTo>
                <a:cubicBezTo>
                  <a:pt x="-11994" y="1704753"/>
                  <a:pt x="-887" y="1357219"/>
                  <a:pt x="0" y="1225826"/>
                </a:cubicBezTo>
                <a:cubicBezTo>
                  <a:pt x="6325" y="1091724"/>
                  <a:pt x="2174" y="1020827"/>
                  <a:pt x="0" y="872788"/>
                </a:cubicBezTo>
                <a:cubicBezTo>
                  <a:pt x="-2174" y="724749"/>
                  <a:pt x="-2168" y="663816"/>
                  <a:pt x="0" y="490330"/>
                </a:cubicBezTo>
                <a:lnTo>
                  <a:pt x="0" y="490330"/>
                </a:lnTo>
                <a:cubicBezTo>
                  <a:pt x="1" y="490332"/>
                  <a:pt x="1" y="490338"/>
                  <a:pt x="0" y="490340"/>
                </a:cubicBezTo>
                <a:close/>
              </a:path>
            </a:pathLst>
          </a:custGeom>
          <a:solidFill>
            <a:schemeClr val="tx2"/>
          </a:solidFill>
          <a:ln w="57150">
            <a:solidFill>
              <a:srgbClr val="C00000"/>
            </a:solidFill>
            <a:extLst>
              <a:ext uri="{C807C97D-BFC1-408E-A445-0C87EB9F89A2}">
                <ask:lineSketchStyleProps xmlns:ask="http://schemas.microsoft.com/office/drawing/2018/sketchyshapes" sd="3342382984">
                  <a:prstGeom prst="wedgeRoundRectCallout">
                    <a:avLst>
                      <a:gd name="adj1" fmla="val 33967"/>
                      <a:gd name="adj2" fmla="val -70609"/>
                      <a:gd name="adj3" fmla="val 16667"/>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i="0" u="none" strike="noStrike" cap="none" dirty="0">
                <a:solidFill>
                  <a:schemeClr val="tx2">
                    <a:lumMod val="25000"/>
                  </a:schemeClr>
                </a:solidFill>
                <a:effectLst/>
              </a:rPr>
              <a:t>“We may end up overshooting a bit, don’t know.”</a:t>
            </a:r>
            <a:endParaRPr lang="en-US" sz="4000" b="1" dirty="0">
              <a:solidFill>
                <a:schemeClr val="tx2">
                  <a:lumMod val="25000"/>
                </a:schemeClr>
              </a:solidFill>
            </a:endParaRPr>
          </a:p>
          <a:p>
            <a:pPr algn="ctr"/>
            <a:endParaRPr lang="en-US" dirty="0"/>
          </a:p>
        </p:txBody>
      </p:sp>
    </p:spTree>
    <p:extLst>
      <p:ext uri="{BB962C8B-B14F-4D97-AF65-F5344CB8AC3E}">
        <p14:creationId xmlns:p14="http://schemas.microsoft.com/office/powerpoint/2010/main" val="4262349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prstGeom prst="rect">
            <a:avLst/>
          </a:prstGeom>
        </p:spPr>
        <p:txBody>
          <a:bodyPr spcFirstLastPara="1" wrap="square" lIns="121900" tIns="121900" rIns="121900" bIns="121900" anchor="b" anchorCtr="0">
            <a:normAutofit/>
          </a:bodyPr>
          <a:lstStyle/>
          <a:p>
            <a:endParaRPr/>
          </a:p>
        </p:txBody>
      </p:sp>
      <p:sp>
        <p:nvSpPr>
          <p:cNvPr id="90" name="Google Shape;90;p18"/>
          <p:cNvSpPr txBox="1">
            <a:spLocks noGrp="1"/>
          </p:cNvSpPr>
          <p:nvPr>
            <p:ph type="body" idx="1"/>
          </p:nvPr>
        </p:nvSpPr>
        <p:spPr>
          <a:prstGeom prst="rect">
            <a:avLst/>
          </a:prstGeom>
        </p:spPr>
        <p:txBody>
          <a:bodyPr spcFirstLastPara="1" wrap="square" lIns="121900" tIns="121900" rIns="121900" bIns="121900" anchor="t" anchorCtr="0">
            <a:normAutofit/>
          </a:bodyPr>
          <a:lstStyle/>
          <a:p>
            <a:pPr marL="0" indent="0">
              <a:spcAft>
                <a:spcPts val="1600"/>
              </a:spcAft>
              <a:buNone/>
            </a:pPr>
            <a:endParaRPr/>
          </a:p>
        </p:txBody>
      </p:sp>
      <p:pic>
        <p:nvPicPr>
          <p:cNvPr id="91" name="Google Shape;91;p18"/>
          <p:cNvPicPr preferRelativeResize="0"/>
          <p:nvPr/>
        </p:nvPicPr>
        <p:blipFill>
          <a:blip r:embed="rId3">
            <a:alphaModFix/>
          </a:blip>
          <a:stretch>
            <a:fillRect/>
          </a:stretch>
        </p:blipFill>
        <p:spPr>
          <a:xfrm>
            <a:off x="1" y="750383"/>
            <a:ext cx="12191999" cy="535723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prstGeom prst="rect">
            <a:avLst/>
          </a:prstGeom>
        </p:spPr>
        <p:txBody>
          <a:bodyPr spcFirstLastPara="1" wrap="square" lIns="121900" tIns="121900" rIns="121900" bIns="121900" anchor="b" anchorCtr="0">
            <a:normAutofit/>
          </a:bodyPr>
          <a:lstStyle/>
          <a:p>
            <a:endParaRPr/>
          </a:p>
        </p:txBody>
      </p:sp>
      <p:sp>
        <p:nvSpPr>
          <p:cNvPr id="97" name="Google Shape;97;p19"/>
          <p:cNvSpPr txBox="1">
            <a:spLocks noGrp="1"/>
          </p:cNvSpPr>
          <p:nvPr>
            <p:ph type="body" idx="1"/>
          </p:nvPr>
        </p:nvSpPr>
        <p:spPr>
          <a:prstGeom prst="rect">
            <a:avLst/>
          </a:prstGeom>
        </p:spPr>
        <p:txBody>
          <a:bodyPr spcFirstLastPara="1" wrap="square" lIns="121900" tIns="121900" rIns="121900" bIns="121900" anchor="t" anchorCtr="0">
            <a:normAutofit/>
          </a:bodyPr>
          <a:lstStyle/>
          <a:p>
            <a:pPr marL="0" indent="0">
              <a:spcAft>
                <a:spcPts val="1600"/>
              </a:spcAft>
              <a:buNone/>
            </a:pPr>
            <a:endParaRPr/>
          </a:p>
        </p:txBody>
      </p:sp>
      <p:pic>
        <p:nvPicPr>
          <p:cNvPr id="98" name="Google Shape;98;p19"/>
          <p:cNvPicPr preferRelativeResize="0"/>
          <p:nvPr/>
        </p:nvPicPr>
        <p:blipFill>
          <a:blip r:embed="rId3">
            <a:alphaModFix/>
          </a:blip>
          <a:stretch>
            <a:fillRect/>
          </a:stretch>
        </p:blipFill>
        <p:spPr>
          <a:xfrm>
            <a:off x="445008" y="0"/>
            <a:ext cx="11301984" cy="6858000"/>
          </a:xfrm>
          <a:prstGeom prst="rect">
            <a:avLst/>
          </a:prstGeom>
          <a:noFill/>
          <a:ln>
            <a:noFill/>
          </a:ln>
        </p:spPr>
      </p:pic>
      <p:sp>
        <p:nvSpPr>
          <p:cNvPr id="2" name="TextBox 1">
            <a:extLst>
              <a:ext uri="{FF2B5EF4-FFF2-40B4-BE49-F238E27FC236}">
                <a16:creationId xmlns:a16="http://schemas.microsoft.com/office/drawing/2014/main" id="{3111775E-5E9D-53EF-E068-22080CA65F7C}"/>
              </a:ext>
            </a:extLst>
          </p:cNvPr>
          <p:cNvSpPr txBox="1"/>
          <p:nvPr/>
        </p:nvSpPr>
        <p:spPr>
          <a:xfrm>
            <a:off x="9382538" y="3769667"/>
            <a:ext cx="278296" cy="646331"/>
          </a:xfrm>
          <a:prstGeom prst="rect">
            <a:avLst/>
          </a:prstGeom>
          <a:noFill/>
        </p:spPr>
        <p:txBody>
          <a:bodyPr wrap="square" rtlCol="0">
            <a:spAutoFit/>
          </a:bodyPr>
          <a:lstStyle/>
          <a:p>
            <a:r>
              <a:rPr lang="en-US" sz="3600" b="1" dirty="0">
                <a:solidFill>
                  <a:srgbClr val="6198A6"/>
                </a:solidFill>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02"/>
        <p:cNvGrpSpPr/>
        <p:nvPr/>
      </p:nvGrpSpPr>
      <p:grpSpPr>
        <a:xfrm>
          <a:off x="0" y="0"/>
          <a:ext cx="0" cy="0"/>
          <a:chOff x="0" y="0"/>
          <a:chExt cx="0" cy="0"/>
        </a:xfrm>
      </p:grpSpPr>
      <p:sp>
        <p:nvSpPr>
          <p:cNvPr id="110" name="Rectangle 109">
            <a:extLst>
              <a:ext uri="{FF2B5EF4-FFF2-40B4-BE49-F238E27FC236}">
                <a16:creationId xmlns:a16="http://schemas.microsoft.com/office/drawing/2014/main" id="{C4D9C4F3-3A51-4F45-8A5D-AAD196BF7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3" name="Google Shape;103;p20"/>
          <p:cNvSpPr txBox="1">
            <a:spLocks noGrp="1"/>
          </p:cNvSpPr>
          <p:nvPr>
            <p:ph type="title"/>
          </p:nvPr>
        </p:nvSpPr>
        <p:spPr>
          <a:xfrm>
            <a:off x="1202919" y="284176"/>
            <a:ext cx="9784080" cy="1508760"/>
          </a:xfrm>
          <a:prstGeom prst="rect">
            <a:avLst/>
          </a:prstGeom>
        </p:spPr>
        <p:txBody>
          <a:bodyPr spcFirstLastPara="1" vert="horz" lIns="91440" tIns="45720" rIns="91440" bIns="45720" rtlCol="0" anchor="ctr" anchorCtr="0">
            <a:normAutofit/>
          </a:bodyPr>
          <a:lstStyle/>
          <a:p>
            <a:pPr>
              <a:spcBef>
                <a:spcPct val="0"/>
              </a:spcBef>
            </a:pPr>
            <a:r>
              <a:rPr lang="en-US" b="1" cap="none" dirty="0"/>
              <a:t>Utility Rate Hikes - Coming Jan. 1</a:t>
            </a:r>
          </a:p>
        </p:txBody>
      </p:sp>
      <p:sp>
        <p:nvSpPr>
          <p:cNvPr id="104" name="Google Shape;104;p20"/>
          <p:cNvSpPr txBox="1">
            <a:spLocks noGrp="1"/>
          </p:cNvSpPr>
          <p:nvPr>
            <p:ph type="body" idx="1"/>
          </p:nvPr>
        </p:nvSpPr>
        <p:spPr>
          <a:xfrm>
            <a:off x="768096" y="2236894"/>
            <a:ext cx="6698463" cy="4206240"/>
          </a:xfrm>
          <a:prstGeom prst="rect">
            <a:avLst/>
          </a:prstGeom>
        </p:spPr>
        <p:txBody>
          <a:bodyPr spcFirstLastPara="1" vert="horz" lIns="91440" tIns="45720" rIns="91440" bIns="45720" rtlCol="0" anchorCtr="0">
            <a:normAutofit/>
          </a:bodyPr>
          <a:lstStyle/>
          <a:p>
            <a:pPr indent="-182880">
              <a:buSzPts val="2300"/>
              <a:buFont typeface="Wingdings" pitchFamily="2" charset="2"/>
              <a:buChar char=""/>
            </a:pPr>
            <a:r>
              <a:rPr lang="en-US" sz="2800" dirty="0"/>
              <a:t>Peoples Gas - $350M</a:t>
            </a:r>
          </a:p>
          <a:p>
            <a:pPr indent="-182880">
              <a:buSzPts val="2300"/>
              <a:buFont typeface="Wingdings" pitchFamily="2" charset="2"/>
              <a:buChar char=""/>
            </a:pPr>
            <a:r>
              <a:rPr lang="en-US" sz="2800" dirty="0"/>
              <a:t>Nicor - $250M</a:t>
            </a:r>
          </a:p>
          <a:p>
            <a:pPr indent="-182880">
              <a:buSzPts val="2300"/>
              <a:buFont typeface="Wingdings" pitchFamily="2" charset="2"/>
              <a:buChar char=""/>
            </a:pPr>
            <a:r>
              <a:rPr lang="en-US" sz="2800" dirty="0"/>
              <a:t>Ameren Gas - $50M</a:t>
            </a:r>
          </a:p>
          <a:p>
            <a:pPr indent="-182880">
              <a:buSzPts val="2300"/>
              <a:buFont typeface="Wingdings" pitchFamily="2" charset="2"/>
              <a:buChar char=""/>
            </a:pPr>
            <a:r>
              <a:rPr lang="en-US" sz="2800" dirty="0" err="1"/>
              <a:t>ComEd</a:t>
            </a:r>
            <a:r>
              <a:rPr lang="en-US" sz="2800" dirty="0"/>
              <a:t> - $1.5B (over 4 years)</a:t>
            </a:r>
          </a:p>
          <a:p>
            <a:pPr indent="-182880">
              <a:buSzPts val="2300"/>
              <a:buFont typeface="Wingdings" pitchFamily="2" charset="2"/>
              <a:buChar char=""/>
            </a:pPr>
            <a:r>
              <a:rPr lang="en-US" sz="2800" dirty="0"/>
              <a:t>Ameren Electric - $481M (over 4 years)</a:t>
            </a:r>
          </a:p>
          <a:p>
            <a:pPr marL="0" indent="-182880">
              <a:spcBef>
                <a:spcPts val="1600"/>
              </a:spcBef>
              <a:buFont typeface="Wingdings" pitchFamily="2" charset="2"/>
              <a:buChar char=""/>
            </a:pPr>
            <a:endParaRPr lang="en-US" sz="2800" dirty="0"/>
          </a:p>
          <a:p>
            <a:pPr marL="0" indent="0">
              <a:spcBef>
                <a:spcPts val="1600"/>
              </a:spcBef>
              <a:spcAft>
                <a:spcPts val="1600"/>
              </a:spcAft>
              <a:buNone/>
            </a:pPr>
            <a:r>
              <a:rPr lang="en-US" sz="2800" dirty="0"/>
              <a:t>To expect: likely positioning / negotiations on “future of gas”</a:t>
            </a:r>
          </a:p>
        </p:txBody>
      </p:sp>
      <p:pic>
        <p:nvPicPr>
          <p:cNvPr id="106" name="Picture 105" descr="Stock exchange numbers">
            <a:extLst>
              <a:ext uri="{FF2B5EF4-FFF2-40B4-BE49-F238E27FC236}">
                <a16:creationId xmlns:a16="http://schemas.microsoft.com/office/drawing/2014/main" id="{6750EE7D-6924-CFA0-4F22-CF853877C9D4}"/>
              </a:ext>
            </a:extLst>
          </p:cNvPr>
          <p:cNvPicPr>
            <a:picLocks noChangeAspect="1"/>
          </p:cNvPicPr>
          <p:nvPr/>
        </p:nvPicPr>
        <p:blipFill rotWithShape="1">
          <a:blip r:embed="rId3">
            <a:alphaModFix amt="70000"/>
          </a:blip>
          <a:srcRect l="21963" r="20481" b="-2"/>
          <a:stretch/>
        </p:blipFill>
        <p:spPr>
          <a:xfrm>
            <a:off x="7847215" y="1822028"/>
            <a:ext cx="4342220" cy="503597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sp>
        <p:nvSpPr>
          <p:cNvPr id="20" name="Text Placeholder 5"/>
          <p:cNvSpPr>
            <a:spLocks noGrp="1"/>
          </p:cNvSpPr>
          <p:nvPr>
            <p:ph type="body" idx="1"/>
          </p:nvPr>
        </p:nvSpPr>
        <p:spPr>
          <a:xfrm>
            <a:off x="6689146" y="3874736"/>
            <a:ext cx="4591663" cy="1940448"/>
          </a:xfrm>
        </p:spPr>
        <p:txBody>
          <a:bodyPr/>
          <a:lstStyle/>
          <a:p>
            <a:r>
              <a:rPr lang="en-US" sz="2800">
                <a:solidFill>
                  <a:schemeClr val="bg1"/>
                </a:solidFill>
                <a:latin typeface="Adobe Garamond Pro" panose="02020502060506020403" pitchFamily="18" charset="0"/>
              </a:rPr>
              <a:t>Where small businesses go, prosperity follows. </a:t>
            </a:r>
          </a:p>
          <a:p>
            <a:endParaRPr lang="en-US"/>
          </a:p>
        </p:txBody>
      </p:sp>
      <p:pic>
        <p:nvPicPr>
          <p:cNvPr id="10" name="Content Placeholder 9"/>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b="5709"/>
          <a:stretch/>
        </p:blipFill>
        <p:spPr>
          <a:xfrm>
            <a:off x="5777956" y="84709"/>
            <a:ext cx="6414044" cy="3296921"/>
          </a:xfrm>
        </p:spPr>
      </p:pic>
      <p:pic>
        <p:nvPicPr>
          <p:cNvPr id="11" name="Content Placeholder 10"/>
          <p:cNvPicPr>
            <a:picLocks noGrp="1" noChangeAspect="1"/>
          </p:cNvPicPr>
          <p:nvPr>
            <p:ph sz="quarter" idx="4"/>
          </p:nvPr>
        </p:nvPicPr>
        <p:blipFill rotWithShape="1">
          <a:blip r:embed="rId4">
            <a:extLst>
              <a:ext uri="{28A0092B-C50C-407E-A947-70E740481C1C}">
                <a14:useLocalDpi xmlns:a14="http://schemas.microsoft.com/office/drawing/2010/main" val="0"/>
              </a:ext>
            </a:extLst>
          </a:blip>
          <a:srcRect b="17648"/>
          <a:stretch/>
        </p:blipFill>
        <p:spPr>
          <a:xfrm>
            <a:off x="0" y="3381630"/>
            <a:ext cx="6383927" cy="2926661"/>
          </a:xfrm>
        </p:spPr>
      </p:pic>
      <p:sp>
        <p:nvSpPr>
          <p:cNvPr id="13" name="Rectangle 12"/>
          <p:cNvSpPr/>
          <p:nvPr/>
        </p:nvSpPr>
        <p:spPr>
          <a:xfrm>
            <a:off x="209003" y="6323468"/>
            <a:ext cx="4302578" cy="43088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white"/>
                </a:solidFill>
                <a:effectLst/>
                <a:uLnTx/>
                <a:uFillTx/>
                <a:latin typeface="Adobe Garamond Pro" panose="02020502060506020403" pitchFamily="18" charset="0"/>
                <a:ea typeface="+mn-ea"/>
                <a:cs typeface="+mn-cs"/>
              </a:rPr>
              <a:t>Photo by Marvin </a:t>
            </a:r>
            <a:r>
              <a:rPr kumimoji="0" lang="en-US" altLang="en-US" sz="1100" b="0" i="0" u="none" strike="noStrike" kern="1200" cap="none" spc="0" normalizeH="0" baseline="0" noProof="0" err="1">
                <a:ln>
                  <a:noFill/>
                </a:ln>
                <a:solidFill>
                  <a:prstClr val="white"/>
                </a:solidFill>
                <a:effectLst/>
                <a:uLnTx/>
                <a:uFillTx/>
                <a:latin typeface="Adobe Garamond Pro" panose="02020502060506020403" pitchFamily="18" charset="0"/>
                <a:ea typeface="+mn-ea"/>
                <a:cs typeface="+mn-cs"/>
              </a:rPr>
              <a:t>Shaouni</a:t>
            </a:r>
            <a:r>
              <a:rPr kumimoji="0" lang="en-US" altLang="en-US" sz="1100" b="0" i="0" u="none" strike="noStrike" kern="1200" cap="none" spc="0" normalizeH="0" baseline="0" noProof="0">
                <a:ln>
                  <a:noFill/>
                </a:ln>
                <a:solidFill>
                  <a:prstClr val="white"/>
                </a:solidFill>
                <a:effectLst/>
                <a:uLnTx/>
                <a:uFillTx/>
                <a:latin typeface="Adobe Garamond Pro" panose="02020502060506020403" pitchFamily="18" charset="0"/>
                <a:ea typeface="+mn-ea"/>
                <a:cs typeface="+mn-cs"/>
              </a:rPr>
              <a:t>, featured in Fortune magazine’s “</a:t>
            </a:r>
            <a:r>
              <a:rPr kumimoji="0" lang="en-US" sz="1100" b="0" i="0" u="none" strike="noStrike" kern="1200" cap="none" spc="0" normalizeH="0" baseline="0" noProof="0">
                <a:ln>
                  <a:noFill/>
                </a:ln>
                <a:solidFill>
                  <a:prstClr val="white"/>
                </a:solidFill>
                <a:effectLst/>
                <a:uLnTx/>
                <a:uFillTx/>
                <a:latin typeface="Adobe Garamond Pro" panose="02020502060506020403" pitchFamily="18" charset="0"/>
                <a:ea typeface="+mn-ea"/>
                <a:cs typeface="+mn-cs"/>
              </a:rPr>
              <a:t>How JPMorgan Chase Is Fueling Detroit’s Revival” </a:t>
            </a:r>
          </a:p>
        </p:txBody>
      </p:sp>
      <p:sp>
        <p:nvSpPr>
          <p:cNvPr id="15" name="Rectangle 14"/>
          <p:cNvSpPr/>
          <p:nvPr/>
        </p:nvSpPr>
        <p:spPr>
          <a:xfrm>
            <a:off x="5856694" y="2955028"/>
            <a:ext cx="2338250" cy="30777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prstClr val="white"/>
                </a:solidFill>
                <a:effectLst/>
                <a:uLnTx/>
                <a:uFillTx/>
                <a:latin typeface="Adobe Garamond Pro" panose="02020502060506020403" pitchFamily="18" charset="0"/>
                <a:ea typeface="+mn-ea"/>
                <a:cs typeface="+mn-cs"/>
              </a:rPr>
              <a:t>Wicker Park, Chicago, IL </a:t>
            </a:r>
            <a:endParaRPr kumimoji="0" lang="en-US" sz="1400" b="1" i="0" u="none" strike="noStrike" kern="1200" cap="none" spc="0" normalizeH="0" baseline="0" noProof="0">
              <a:ln>
                <a:noFill/>
              </a:ln>
              <a:solidFill>
                <a:prstClr val="white"/>
              </a:solidFill>
              <a:effectLst/>
              <a:uLnTx/>
              <a:uFillTx/>
              <a:latin typeface="Adobe Garamond Pro" panose="02020502060506020403" pitchFamily="18" charset="0"/>
              <a:ea typeface="+mn-ea"/>
              <a:cs typeface="+mn-cs"/>
            </a:endParaRPr>
          </a:p>
        </p:txBody>
      </p:sp>
      <p:sp>
        <p:nvSpPr>
          <p:cNvPr id="21" name="Rectangle 20"/>
          <p:cNvSpPr/>
          <p:nvPr/>
        </p:nvSpPr>
        <p:spPr>
          <a:xfrm>
            <a:off x="209003" y="5880552"/>
            <a:ext cx="1136471" cy="30777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rPr>
              <a:t>Detroit, MI</a:t>
            </a:r>
            <a:endParaRPr kumimoji="0" lang="en-US" sz="1400" b="1"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 name="Text Placeholder 5">
            <a:extLst>
              <a:ext uri="{FF2B5EF4-FFF2-40B4-BE49-F238E27FC236}">
                <a16:creationId xmlns:a16="http://schemas.microsoft.com/office/drawing/2014/main" id="{7A2A6B63-1984-34CF-BB36-6C150845195F}"/>
              </a:ext>
            </a:extLst>
          </p:cNvPr>
          <p:cNvSpPr txBox="1">
            <a:spLocks/>
          </p:cNvSpPr>
          <p:nvPr/>
        </p:nvSpPr>
        <p:spPr>
          <a:xfrm>
            <a:off x="593147" y="669671"/>
            <a:ext cx="4765434" cy="209301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prstClr val="white"/>
                </a:solidFill>
                <a:effectLst/>
                <a:uLnTx/>
                <a:uFillTx/>
                <a:latin typeface="Adobe Garamond Pro" panose="02020502060506020403" pitchFamily="18" charset="0"/>
                <a:ea typeface="+mn-ea"/>
                <a:cs typeface="+mn-cs"/>
              </a:rPr>
              <a:t>Protecting Small Businesses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577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par>
                                <p:cTn id="18" presetID="1"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3000"/>
                    </a14:imgEffect>
                  </a14:imgLayer>
                </a14:imgProps>
              </a:ext>
              <a:ext uri="{28A0092B-C50C-407E-A947-70E740481C1C}">
                <a14:useLocalDpi xmlns:a14="http://schemas.microsoft.com/office/drawing/2010/main" val="0"/>
              </a:ext>
            </a:extLst>
          </a:blip>
          <a:srcRect r="9524" b="15302"/>
          <a:stretch/>
        </p:blipFill>
        <p:spPr>
          <a:xfrm>
            <a:off x="0" y="0"/>
            <a:ext cx="12191999" cy="6858000"/>
          </a:xfrm>
          <a:prstGeom prst="rect">
            <a:avLst/>
          </a:prstGeom>
        </p:spPr>
      </p:pic>
      <p:sp>
        <p:nvSpPr>
          <p:cNvPr id="5" name="Rectangle 4"/>
          <p:cNvSpPr/>
          <p:nvPr/>
        </p:nvSpPr>
        <p:spPr>
          <a:xfrm>
            <a:off x="2426426" y="1446486"/>
            <a:ext cx="3794125" cy="3717925"/>
          </a:xfrm>
          <a:prstGeom prst="rect">
            <a:avLst/>
          </a:prstGeom>
          <a:solidFill>
            <a:srgbClr val="414141">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62" name="Text Placeholder 2"/>
          <p:cNvSpPr txBox="1">
            <a:spLocks/>
          </p:cNvSpPr>
          <p:nvPr/>
        </p:nvSpPr>
        <p:spPr bwMode="auto">
          <a:xfrm>
            <a:off x="2763839" y="1933576"/>
            <a:ext cx="3265487" cy="242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dirty="0">
                <a:ln>
                  <a:noFill/>
                </a:ln>
                <a:solidFill>
                  <a:prstClr val="white"/>
                </a:solidFill>
                <a:effectLst/>
                <a:uLnTx/>
                <a:uFillTx/>
                <a:latin typeface="Garamond"/>
                <a:ea typeface="+mn-ea"/>
                <a:cs typeface="Arial"/>
              </a:rPr>
              <a:t>Do small businesses in communities of color receive their proportionate share of loans from banks?</a:t>
            </a:r>
          </a:p>
        </p:txBody>
      </p:sp>
      <p:sp>
        <p:nvSpPr>
          <p:cNvPr id="9" name="Text Placeholder 2"/>
          <p:cNvSpPr txBox="1">
            <a:spLocks/>
          </p:cNvSpPr>
          <p:nvPr/>
        </p:nvSpPr>
        <p:spPr bwMode="auto">
          <a:xfrm>
            <a:off x="2763839" y="4392614"/>
            <a:ext cx="326548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FFCF82"/>
                </a:solidFill>
                <a:effectLst/>
                <a:uLnTx/>
                <a:uFillTx/>
                <a:latin typeface="Garamond"/>
                <a:ea typeface="+mn-ea"/>
                <a:cs typeface="Arial"/>
              </a:rPr>
              <a:t>Answer: </a:t>
            </a:r>
            <a:r>
              <a:rPr kumimoji="0" lang="en-US" altLang="en-US" sz="2400" b="1" i="0" u="none" strike="noStrike" kern="1200" cap="none" spc="0" normalizeH="0" baseline="0" noProof="0" dirty="0">
                <a:ln>
                  <a:noFill/>
                </a:ln>
                <a:solidFill>
                  <a:prstClr val="white"/>
                </a:solidFill>
                <a:effectLst/>
                <a:uLnTx/>
                <a:uFillTx/>
                <a:latin typeface="Garamond"/>
                <a:ea typeface="+mn-ea"/>
                <a:cs typeface="Arial"/>
              </a:rPr>
              <a:t>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6" presetClass="emph" presetSubtype="0" fill="hold" grpId="1" nodeType="afterEffect">
                                  <p:stCondLst>
                                    <p:cond delay="0"/>
                                  </p:stCondLst>
                                  <p:childTnLst>
                                    <p:animEffect transition="out" filter="fade">
                                      <p:cBhvr>
                                        <p:cTn id="11" dur="500" tmFilter="0, 0; .2, .5; .8, .5; 1, 0"/>
                                        <p:tgtEl>
                                          <p:spTgt spid="9"/>
                                        </p:tgtEl>
                                      </p:cBhvr>
                                    </p:animEffect>
                                    <p:animScale>
                                      <p:cBhvr>
                                        <p:cTn id="12"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sp>
        <p:nvSpPr>
          <p:cNvPr id="16" name="Rectangle 15"/>
          <p:cNvSpPr/>
          <p:nvPr/>
        </p:nvSpPr>
        <p:spPr>
          <a:xfrm>
            <a:off x="0" y="0"/>
            <a:ext cx="12192000" cy="1287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0" name="Title 1"/>
          <p:cNvSpPr>
            <a:spLocks noGrp="1"/>
          </p:cNvSpPr>
          <p:nvPr>
            <p:ph type="title"/>
          </p:nvPr>
        </p:nvSpPr>
        <p:spPr>
          <a:xfrm>
            <a:off x="693329" y="677069"/>
            <a:ext cx="7886700" cy="700087"/>
          </a:xfrm>
        </p:spPr>
        <p:txBody>
          <a:bodyPr>
            <a:normAutofit fontScale="90000"/>
          </a:bodyPr>
          <a:lstStyle/>
          <a:p>
            <a:pPr eaLnBrk="1" hangingPunct="1"/>
            <a:r>
              <a:rPr lang="en-US" altLang="en-US" sz="3200" b="1" dirty="0">
                <a:solidFill>
                  <a:srgbClr val="345790"/>
                </a:solidFill>
                <a:latin typeface="Garamond" panose="02020404030301010803" pitchFamily="18" charset="0"/>
                <a:cs typeface="Times New Roman" panose="02020603050405020304" pitchFamily="18" charset="0"/>
              </a:rPr>
              <a:t>PATTERNS OF DISPARITY: Small Business Lending in Illinois (Aug. 2019)</a:t>
            </a:r>
          </a:p>
        </p:txBody>
      </p:sp>
      <p:sp>
        <p:nvSpPr>
          <p:cNvPr id="10" name="Text Placeholder 2"/>
          <p:cNvSpPr txBox="1">
            <a:spLocks/>
          </p:cNvSpPr>
          <p:nvPr/>
        </p:nvSpPr>
        <p:spPr>
          <a:xfrm>
            <a:off x="2147888" y="2852739"/>
            <a:ext cx="7886700" cy="150018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small" spc="0" normalizeH="0" baseline="0" noProof="0">
              <a:ln>
                <a:noFill/>
              </a:ln>
              <a:solidFill>
                <a:srgbClr val="7F561B"/>
              </a:solidFill>
              <a:effectLst/>
              <a:uLnTx/>
              <a:uFillTx/>
              <a:latin typeface="Calibri" panose="020F0502020204030204"/>
              <a:ea typeface="+mn-ea"/>
              <a:cs typeface="Arial" panose="020B0604020202020204" pitchFamily="34" charset="0"/>
            </a:endParaRPr>
          </a:p>
        </p:txBody>
      </p:sp>
      <p:pic>
        <p:nvPicPr>
          <p:cNvPr id="4" name="Content Placeholder 7">
            <a:extLst>
              <a:ext uri="{FF2B5EF4-FFF2-40B4-BE49-F238E27FC236}">
                <a16:creationId xmlns:a16="http://schemas.microsoft.com/office/drawing/2014/main" id="{9C3DDB98-3998-1B00-0B34-66F06AAB7A4E}"/>
              </a:ext>
            </a:extLst>
          </p:cNvPr>
          <p:cNvPicPr>
            <a:picLocks noChangeAspect="1"/>
          </p:cNvPicPr>
          <p:nvPr/>
        </p:nvPicPr>
        <p:blipFill rotWithShape="1">
          <a:blip r:embed="rId3">
            <a:extLst>
              <a:ext uri="{28A0092B-C50C-407E-A947-70E740481C1C}">
                <a14:useLocalDpi xmlns:a14="http://schemas.microsoft.com/office/drawing/2010/main" val="0"/>
              </a:ext>
            </a:extLst>
          </a:blip>
          <a:srcRect l="6490" r="14332"/>
          <a:stretch/>
        </p:blipFill>
        <p:spPr>
          <a:xfrm>
            <a:off x="6188684" y="1507649"/>
            <a:ext cx="4936565" cy="4673282"/>
          </a:xfrm>
          <a:prstGeom prst="rect">
            <a:avLst/>
          </a:prstGeom>
          <a:noFill/>
          <a:ln>
            <a:noFill/>
          </a:ln>
        </p:spPr>
      </p:pic>
      <p:sp>
        <p:nvSpPr>
          <p:cNvPr id="5" name="Text Placeholder 2">
            <a:extLst>
              <a:ext uri="{FF2B5EF4-FFF2-40B4-BE49-F238E27FC236}">
                <a16:creationId xmlns:a16="http://schemas.microsoft.com/office/drawing/2014/main" id="{5CA5104D-EE79-52C8-D823-9A234EC140A2}"/>
              </a:ext>
            </a:extLst>
          </p:cNvPr>
          <p:cNvSpPr txBox="1">
            <a:spLocks/>
          </p:cNvSpPr>
          <p:nvPr/>
        </p:nvSpPr>
        <p:spPr>
          <a:xfrm>
            <a:off x="693329" y="2240830"/>
            <a:ext cx="5309988" cy="2693045"/>
          </a:xfrm>
          <a:prstGeom prst="rect">
            <a:avLst/>
          </a:prstGeom>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auto">
              <a:spcAft>
                <a:spcPts val="0"/>
              </a:spcAft>
              <a:defRPr/>
            </a:pPr>
            <a:r>
              <a:rPr lang="en-US" sz="3200" dirty="0">
                <a:solidFill>
                  <a:schemeClr val="bg1"/>
                </a:solidFill>
                <a:cs typeface="Arial" panose="020B0604020202020204" pitchFamily="34" charset="0"/>
              </a:rPr>
              <a:t>CRA Data – Only large banks</a:t>
            </a:r>
          </a:p>
          <a:p>
            <a:pPr marL="342900" indent="-342900" fontAlgn="auto">
              <a:spcAft>
                <a:spcPts val="0"/>
              </a:spcAft>
              <a:defRPr/>
            </a:pPr>
            <a:r>
              <a:rPr lang="en-US" sz="3200" dirty="0">
                <a:solidFill>
                  <a:schemeClr val="bg1"/>
                </a:solidFill>
                <a:cs typeface="Arial" panose="020B0604020202020204" pitchFamily="34" charset="0"/>
              </a:rPr>
              <a:t>2015-2017</a:t>
            </a:r>
          </a:p>
          <a:p>
            <a:pPr marL="342900" indent="-342900" fontAlgn="auto">
              <a:spcAft>
                <a:spcPts val="0"/>
              </a:spcAft>
              <a:defRPr/>
            </a:pPr>
            <a:r>
              <a:rPr lang="en-US" sz="3200" dirty="0">
                <a:solidFill>
                  <a:schemeClr val="bg1"/>
                </a:solidFill>
                <a:cs typeface="Arial" panose="020B0604020202020204" pitchFamily="34" charset="0"/>
              </a:rPr>
              <a:t>Loans under $100,000</a:t>
            </a:r>
          </a:p>
          <a:p>
            <a:pPr marL="342900" indent="-342900" fontAlgn="auto">
              <a:spcAft>
                <a:spcPts val="0"/>
              </a:spcAft>
              <a:defRPr/>
            </a:pPr>
            <a:r>
              <a:rPr lang="en-US" sz="3200" dirty="0">
                <a:solidFill>
                  <a:schemeClr val="bg1"/>
                </a:solidFill>
                <a:cs typeface="Arial" panose="020B0604020202020204" pitchFamily="34" charset="0"/>
              </a:rPr>
              <a:t>Loans to small firms (under $1 Million in revenue)</a:t>
            </a:r>
          </a:p>
        </p:txBody>
      </p:sp>
      <p:sp>
        <p:nvSpPr>
          <p:cNvPr id="6" name="Title 4">
            <a:extLst>
              <a:ext uri="{FF2B5EF4-FFF2-40B4-BE49-F238E27FC236}">
                <a16:creationId xmlns:a16="http://schemas.microsoft.com/office/drawing/2014/main" id="{01C29660-C86C-49A7-2DA1-95DE0F6152D4}"/>
              </a:ext>
            </a:extLst>
          </p:cNvPr>
          <p:cNvSpPr txBox="1">
            <a:spLocks/>
          </p:cNvSpPr>
          <p:nvPr/>
        </p:nvSpPr>
        <p:spPr bwMode="auto">
          <a:xfrm>
            <a:off x="1066751" y="5796756"/>
            <a:ext cx="3462337"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en-US" sz="1800" u="sng" dirty="0">
                <a:solidFill>
                  <a:srgbClr val="00B0F0"/>
                </a:solidFill>
                <a:latin typeface="+mn-lt"/>
              </a:rPr>
              <a:t>https://woodstockinst.org/research/reports/patterns-of-disparity-small-business-lending-illinois/</a:t>
            </a:r>
          </a:p>
        </p:txBody>
      </p:sp>
      <p:sp>
        <p:nvSpPr>
          <p:cNvPr id="8" name="TextBox 7">
            <a:extLst>
              <a:ext uri="{FF2B5EF4-FFF2-40B4-BE49-F238E27FC236}">
                <a16:creationId xmlns:a16="http://schemas.microsoft.com/office/drawing/2014/main" id="{E6E7AD57-4AA3-197C-8291-E4989FC961F7}"/>
              </a:ext>
            </a:extLst>
          </p:cNvPr>
          <p:cNvSpPr txBox="1"/>
          <p:nvPr/>
        </p:nvSpPr>
        <p:spPr>
          <a:xfrm>
            <a:off x="6188684" y="6180931"/>
            <a:ext cx="4936565" cy="461665"/>
          </a:xfrm>
          <a:prstGeom prst="rect">
            <a:avLst/>
          </a:prstGeom>
          <a:noFill/>
        </p:spPr>
        <p:txBody>
          <a:bodyPr wrap="square" rtlCol="0">
            <a:spAutoFit/>
          </a:bodyPr>
          <a:lstStyle/>
          <a:p>
            <a:r>
              <a:rPr lang="en-US" sz="1200" dirty="0">
                <a:solidFill>
                  <a:schemeClr val="bg1"/>
                </a:solidFill>
                <a:effectLst/>
                <a:latin typeface="Segoe UI" panose="020B0502040204020203" pitchFamily="34" charset="0"/>
              </a:rPr>
              <a:t>Marcus Pickett, Founder &amp; President of Temperature Doctors Heating &amp; Cooling, Inc. - Rockford, IL</a:t>
            </a:r>
            <a:endParaRPr lang="en-US" sz="1200" dirty="0">
              <a:solidFill>
                <a:schemeClr val="bg1"/>
              </a:solidFill>
            </a:endParaRPr>
          </a:p>
        </p:txBody>
      </p:sp>
    </p:spTree>
    <p:extLst>
      <p:ext uri="{BB962C8B-B14F-4D97-AF65-F5344CB8AC3E}">
        <p14:creationId xmlns:p14="http://schemas.microsoft.com/office/powerpoint/2010/main" val="3765512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p14="http://schemas.microsoft.com/office/powerpoint/2010/main" val="2556575069"/>
              </p:ext>
            </p:extLst>
          </p:nvPr>
        </p:nvGraphicFramePr>
        <p:xfrm>
          <a:off x="1406166" y="2267582"/>
          <a:ext cx="9143297" cy="3750228"/>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p:cNvSpPr/>
          <p:nvPr/>
        </p:nvSpPr>
        <p:spPr>
          <a:xfrm>
            <a:off x="0" y="90488"/>
            <a:ext cx="12192000" cy="1287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Title 1"/>
          <p:cNvSpPr>
            <a:spLocks noGrp="1"/>
          </p:cNvSpPr>
          <p:nvPr>
            <p:ph type="title"/>
          </p:nvPr>
        </p:nvSpPr>
        <p:spPr>
          <a:xfrm>
            <a:off x="791111" y="661455"/>
            <a:ext cx="8740239" cy="700087"/>
          </a:xfrm>
        </p:spPr>
        <p:txBody>
          <a:bodyPr>
            <a:normAutofit fontScale="90000"/>
          </a:bodyPr>
          <a:lstStyle/>
          <a:p>
            <a:pPr eaLnBrk="1" hangingPunct="1"/>
            <a:r>
              <a:rPr lang="en-US" altLang="en-US" sz="3200" b="1">
                <a:solidFill>
                  <a:srgbClr val="345790"/>
                </a:solidFill>
                <a:latin typeface="Garamond" panose="02020404030301010803" pitchFamily="18" charset="0"/>
                <a:cs typeface="Times New Roman" panose="02020603050405020304" pitchFamily="18" charset="0"/>
              </a:rPr>
              <a:t>CHICAGO DISPARITIES: </a:t>
            </a:r>
            <a:br>
              <a:rPr lang="en-US" altLang="en-US" sz="3200" b="1">
                <a:solidFill>
                  <a:srgbClr val="345790"/>
                </a:solidFill>
                <a:latin typeface="Garamond" panose="02020404030301010803" pitchFamily="18" charset="0"/>
                <a:cs typeface="Times New Roman" panose="02020603050405020304" pitchFamily="18" charset="0"/>
              </a:rPr>
            </a:br>
            <a:r>
              <a:rPr lang="en-US" altLang="en-US" sz="3200" b="1">
                <a:solidFill>
                  <a:srgbClr val="345790"/>
                </a:solidFill>
                <a:latin typeface="Garamond" panose="02020404030301010803" pitchFamily="18" charset="0"/>
                <a:cs typeface="Times New Roman" panose="02020603050405020304" pitchFamily="18" charset="0"/>
              </a:rPr>
              <a:t>RACE &amp; ETHNICITY</a:t>
            </a:r>
          </a:p>
        </p:txBody>
      </p:sp>
      <p:sp>
        <p:nvSpPr>
          <p:cNvPr id="25602" name="Text Placeholder 2"/>
          <p:cNvSpPr>
            <a:spLocks noGrp="1"/>
          </p:cNvSpPr>
          <p:nvPr>
            <p:ph type="body" idx="1"/>
          </p:nvPr>
        </p:nvSpPr>
        <p:spPr>
          <a:xfrm>
            <a:off x="1070691" y="6011879"/>
            <a:ext cx="9814245" cy="369332"/>
          </a:xfrm>
        </p:spPr>
        <p:txBody>
          <a:bodyPr wrap="square">
            <a:spAutoFit/>
          </a:bodyPr>
          <a:lstStyle/>
          <a:p>
            <a:pPr eaLnBrk="1" hangingPunct="1"/>
            <a:r>
              <a:rPr lang="en-US" altLang="en-US" sz="2000" b="1">
                <a:solidFill>
                  <a:schemeClr val="bg1"/>
                </a:solidFill>
                <a:cs typeface="Times New Roman" panose="02020603050405020304" pitchFamily="18" charset="0"/>
              </a:rPr>
              <a:t>If Communities of Color received their proportionate share: 28,010 more loans, $354.9 M</a:t>
            </a:r>
          </a:p>
        </p:txBody>
      </p:sp>
      <p:sp>
        <p:nvSpPr>
          <p:cNvPr id="10" name="Text Placeholder 2"/>
          <p:cNvSpPr txBox="1">
            <a:spLocks/>
          </p:cNvSpPr>
          <p:nvPr/>
        </p:nvSpPr>
        <p:spPr>
          <a:xfrm>
            <a:off x="2147888" y="2852739"/>
            <a:ext cx="7886700" cy="150018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small" spc="0" normalizeH="0" baseline="0" noProof="0">
              <a:ln>
                <a:noFill/>
              </a:ln>
              <a:solidFill>
                <a:srgbClr val="7F561B"/>
              </a:solidFill>
              <a:effectLst/>
              <a:uLnTx/>
              <a:uFillTx/>
              <a:latin typeface="Calibri" panose="020F0502020204030204"/>
              <a:ea typeface="+mn-ea"/>
              <a:cs typeface="Arial" panose="020B0604020202020204" pitchFamily="34" charset="0"/>
            </a:endParaRPr>
          </a:p>
        </p:txBody>
      </p:sp>
      <p:sp>
        <p:nvSpPr>
          <p:cNvPr id="12" name="Text Placeholder 2"/>
          <p:cNvSpPr txBox="1">
            <a:spLocks/>
          </p:cNvSpPr>
          <p:nvPr/>
        </p:nvSpPr>
        <p:spPr>
          <a:xfrm>
            <a:off x="2147888" y="4521200"/>
            <a:ext cx="7886700" cy="175895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small" spc="0" normalizeH="0" baseline="0" noProof="0">
              <a:ln>
                <a:noFill/>
              </a:ln>
              <a:solidFill>
                <a:srgbClr val="7F561B"/>
              </a:solidFill>
              <a:effectLst/>
              <a:uLnTx/>
              <a:uFillTx/>
              <a:latin typeface="Calibri" panose="020F0502020204030204"/>
              <a:ea typeface="+mn-ea"/>
              <a:cs typeface="Arial" panose="020B0604020202020204" pitchFamily="34" charset="0"/>
            </a:endParaRPr>
          </a:p>
        </p:txBody>
      </p:sp>
      <p:sp>
        <p:nvSpPr>
          <p:cNvPr id="25607" name="Rectangle 13"/>
          <p:cNvSpPr>
            <a:spLocks noChangeArrowheads="1"/>
          </p:cNvSpPr>
          <p:nvPr/>
        </p:nvSpPr>
        <p:spPr bwMode="auto">
          <a:xfrm>
            <a:off x="1406167" y="1663683"/>
            <a:ext cx="93701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prstClr val="white"/>
                </a:solidFill>
                <a:effectLst/>
                <a:uLnTx/>
                <a:uFillTx/>
                <a:latin typeface="Calibri Light" panose="020F0302020204030204"/>
                <a:ea typeface="Calibri" panose="020F0502020204030204" pitchFamily="34" charset="0"/>
                <a:cs typeface="Arial" panose="020B0604020202020204" pitchFamily="34" charset="0"/>
              </a:rPr>
              <a:t>Percent of Businesses/Percent of Loans for Loans under $100,000 by Census Tract Proportion of Non-White Residents, 2015-2017, Chicago Region </a:t>
            </a:r>
          </a:p>
        </p:txBody>
      </p:sp>
      <p:sp>
        <p:nvSpPr>
          <p:cNvPr id="9" name="Rectangle 14"/>
          <p:cNvSpPr>
            <a:spLocks noChangeArrowheads="1"/>
          </p:cNvSpPr>
          <p:nvPr/>
        </p:nvSpPr>
        <p:spPr bwMode="auto">
          <a:xfrm>
            <a:off x="1642536" y="5637912"/>
            <a:ext cx="70373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a:ln>
                  <a:noFill/>
                </a:ln>
                <a:solidFill>
                  <a:prstClr val="white"/>
                </a:solidFill>
                <a:effectLst/>
                <a:uLnTx/>
                <a:uFillTx/>
                <a:latin typeface="Calibri Light" panose="020F0302020204030204"/>
                <a:ea typeface="Calibri" panose="020F0502020204030204" pitchFamily="34" charset="0"/>
                <a:cs typeface="Arial" panose="020B0604020202020204" pitchFamily="34" charset="0"/>
              </a:rPr>
              <a:t>Sources: FFIEC CRA data, 2015-2017; HUD/USPS Vacancy Data, Q1-4, 2015-2017; 2015 Five-Year American Community Survey; Author’s calculations.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0358EF-6847-92B1-2495-AACFC096F549}"/>
              </a:ext>
            </a:extLst>
          </p:cNvPr>
          <p:cNvSpPr>
            <a:spLocks noGrp="1"/>
          </p:cNvSpPr>
          <p:nvPr>
            <p:ph type="title"/>
          </p:nvPr>
        </p:nvSpPr>
        <p:spPr/>
        <p:txBody>
          <a:bodyPr/>
          <a:lstStyle/>
          <a:p>
            <a:r>
              <a:rPr lang="en-US"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Presenters</a:t>
            </a:r>
          </a:p>
        </p:txBody>
      </p:sp>
      <p:sp>
        <p:nvSpPr>
          <p:cNvPr id="9" name="TextBox 8">
            <a:extLst>
              <a:ext uri="{FF2B5EF4-FFF2-40B4-BE49-F238E27FC236}">
                <a16:creationId xmlns:a16="http://schemas.microsoft.com/office/drawing/2014/main" id="{150E0BD7-998F-D1EB-FA48-BDEAB1B1AEF2}"/>
              </a:ext>
            </a:extLst>
          </p:cNvPr>
          <p:cNvSpPr txBox="1"/>
          <p:nvPr/>
        </p:nvSpPr>
        <p:spPr>
          <a:xfrm>
            <a:off x="1003171" y="2355918"/>
            <a:ext cx="5090165" cy="3477875"/>
          </a:xfrm>
          <a:prstGeom prst="rect">
            <a:avLst/>
          </a:prstGeom>
          <a:no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Brent Adams </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Woodstock Institute </a:t>
            </a:r>
            <a:endParaRPr kumimoji="0" lang="en-US" sz="2000" b="0" i="1" u="none" strike="noStrike" kern="1200" cap="none" spc="0" normalizeH="0" baseline="0" noProof="0" dirty="0">
              <a:ln>
                <a:noFill/>
              </a:ln>
              <a:solidFill>
                <a:srgbClr val="FFFFFF"/>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3">
                  <a:extLst>
                    <a:ext uri="{A12FA001-AC4F-418D-AE19-62706E023703}">
                      <ahyp:hlinkClr xmlns:ahyp="http://schemas.microsoft.com/office/drawing/2018/hyperlinkcolor" val="tx"/>
                    </a:ext>
                  </a:extLst>
                </a:hlinkClick>
              </a:rPr>
              <a:t>badams@woodstockinst.org</a:t>
            </a:r>
            <a:r>
              <a:rPr kumimoji="0" lang="en-US" sz="2000" b="0" i="0" u="none" strike="noStrike" kern="1200" cap="none" spc="0" normalizeH="0" baseline="0" noProof="0" dirty="0">
                <a:ln>
                  <a:noFill/>
                </a:ln>
                <a:solidFill>
                  <a:srgbClr val="00B0F0"/>
                </a:solidFill>
                <a:effectLst/>
                <a:uLnTx/>
                <a:uFillTx/>
                <a:latin typeface="Calibri"/>
                <a:ea typeface="Calibri"/>
                <a:cs typeface="Calibri"/>
              </a:rPr>
              <a:t> </a:t>
            </a:r>
            <a:endParaRPr kumimoji="0" lang="en-US" sz="2000" b="0" i="0" u="none" strike="noStrike" kern="1200" cap="none" spc="0" normalizeH="0" baseline="0" noProof="0" dirty="0">
              <a:ln>
                <a:noFill/>
              </a:ln>
              <a:solidFill>
                <a:srgbClr val="00B0F0"/>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Meegan Dugan Adell</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New America Chicago</a:t>
            </a:r>
            <a:endParaRPr kumimoji="0" lang="en-US" sz="2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4">
                  <a:extLst>
                    <a:ext uri="{A12FA001-AC4F-418D-AE19-62706E023703}">
                      <ahyp:hlinkClr xmlns:ahyp="http://schemas.microsoft.com/office/drawing/2018/hyperlinkcolor" val="tx"/>
                    </a:ext>
                  </a:extLst>
                </a:hlinkClick>
              </a:rPr>
              <a:t>adell@newamerica.org</a:t>
            </a:r>
            <a:r>
              <a:rPr kumimoji="0" lang="en-US" sz="2000" b="0" i="0" u="none" strike="noStrike" kern="1200" cap="none" spc="0" normalizeH="0" baseline="0" noProof="0" dirty="0">
                <a:ln>
                  <a:noFill/>
                </a:ln>
                <a:solidFill>
                  <a:srgbClr val="00B0F0"/>
                </a:solidFill>
                <a:effectLst/>
                <a:uLnTx/>
                <a:uFillTx/>
                <a:latin typeface="Calibri"/>
                <a:ea typeface="Calibri"/>
                <a:cs typeface="Calibri"/>
              </a:rPr>
              <a:t> </a:t>
            </a:r>
            <a:endParaRPr kumimoji="0" lang="en-US" sz="2000" b="0" i="0" u="none" strike="noStrike" kern="1200" cap="none" spc="0" normalizeH="0" baseline="0" noProof="0" dirty="0">
              <a:ln>
                <a:noFill/>
              </a:ln>
              <a:solidFill>
                <a:srgbClr val="00B0F0"/>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Calibri"/>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Ricki Lowitz </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Working Credit </a:t>
            </a:r>
            <a:endParaRPr kumimoji="0" lang="en-US" sz="2000" b="0" i="1" u="none" strike="noStrike" kern="1200" cap="none" spc="0" normalizeH="0" baseline="0" noProof="0" dirty="0">
              <a:ln>
                <a:noFill/>
              </a:ln>
              <a:solidFill>
                <a:srgbClr val="FFFFFF"/>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5">
                  <a:extLst>
                    <a:ext uri="{A12FA001-AC4F-418D-AE19-62706E023703}">
                      <ahyp:hlinkClr xmlns:ahyp="http://schemas.microsoft.com/office/drawing/2018/hyperlinkcolor" val="tx"/>
                    </a:ext>
                  </a:extLst>
                </a:hlinkClick>
              </a:rPr>
              <a:t>ricki@workingcredit.org</a:t>
            </a:r>
            <a:endParaRPr kumimoji="0" lang="en-US" sz="2000" b="0" i="0" u="none" strike="noStrike" kern="1200" cap="none" spc="0" normalizeH="0" baseline="0" noProof="0" dirty="0">
              <a:ln>
                <a:noFill/>
              </a:ln>
              <a:solidFill>
                <a:srgbClr val="00B0F0"/>
              </a:solidFill>
              <a:effectLst/>
              <a:uLnTx/>
              <a:uFillTx/>
              <a:latin typeface="Calibri"/>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B0F0"/>
              </a:solidFill>
              <a:effectLst/>
              <a:uLnTx/>
              <a:uFillTx/>
              <a:latin typeface="Calibri"/>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William McNary </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Citizen Action/Illinois</a:t>
            </a:r>
            <a:endParaRPr kumimoji="0" lang="en-US" sz="2000" b="0" i="0" u="none" strike="noStrike" kern="1200" cap="none" spc="0" normalizeH="0" baseline="0" noProof="0" dirty="0">
              <a:ln>
                <a:noFill/>
              </a:ln>
              <a:solidFill>
                <a:srgbClr val="FFFFFF"/>
              </a:solidFill>
              <a:effectLst/>
              <a:uLnTx/>
              <a:uFillTx/>
              <a:latin typeface="Calibri"/>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6">
                  <a:extLst>
                    <a:ext uri="{A12FA001-AC4F-418D-AE19-62706E023703}">
                      <ahyp:hlinkClr xmlns:ahyp="http://schemas.microsoft.com/office/drawing/2018/hyperlinkcolor" val="tx"/>
                    </a:ext>
                  </a:extLst>
                </a:hlinkClick>
              </a:rPr>
              <a:t>mcnary@citizenaction-il.org</a:t>
            </a:r>
            <a:r>
              <a:rPr kumimoji="0" lang="en-US" sz="2000" b="0" i="0" u="none" strike="noStrike" kern="1200" cap="none" spc="0" normalizeH="0" baseline="0" noProof="0" dirty="0">
                <a:ln>
                  <a:noFill/>
                </a:ln>
                <a:solidFill>
                  <a:srgbClr val="00B0F0"/>
                </a:solidFill>
                <a:effectLst/>
                <a:uLnTx/>
                <a:uFillTx/>
                <a:latin typeface="Calibri"/>
                <a:ea typeface="Calibri"/>
                <a:cs typeface="Calibri"/>
              </a:rPr>
              <a:t> </a:t>
            </a:r>
            <a:endParaRPr kumimoji="0" lang="en-US" sz="2000" b="0" i="0" u="none" strike="noStrike" kern="1200" cap="none" spc="0" normalizeH="0" baseline="0" noProof="0" dirty="0">
              <a:ln>
                <a:noFill/>
              </a:ln>
              <a:solidFill>
                <a:srgbClr val="00B0F0"/>
              </a:solidFill>
              <a:effectLst/>
              <a:uLnTx/>
              <a:uFillTx/>
              <a:latin typeface="Calibri" panose="020F0502020204030204" pitchFamily="34" charset="0"/>
              <a:ea typeface="+mn-ea"/>
              <a:cs typeface="+mn-cs"/>
            </a:endParaRPr>
          </a:p>
        </p:txBody>
      </p:sp>
      <p:sp>
        <p:nvSpPr>
          <p:cNvPr id="2" name="TextBox 1">
            <a:extLst>
              <a:ext uri="{FF2B5EF4-FFF2-40B4-BE49-F238E27FC236}">
                <a16:creationId xmlns:a16="http://schemas.microsoft.com/office/drawing/2014/main" id="{F1E9E0E3-DD14-4555-2A27-0E45476BF2EC}"/>
              </a:ext>
            </a:extLst>
          </p:cNvPr>
          <p:cNvSpPr txBox="1"/>
          <p:nvPr/>
        </p:nvSpPr>
        <p:spPr>
          <a:xfrm>
            <a:off x="6200887" y="2352799"/>
            <a:ext cx="5238126" cy="2554545"/>
          </a:xfrm>
          <a:prstGeom prst="rect">
            <a:avLst/>
          </a:prstGeom>
          <a:no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Horacio Mendez</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Woodstock Institute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7">
                  <a:extLst>
                    <a:ext uri="{A12FA001-AC4F-418D-AE19-62706E023703}">
                      <ahyp:hlinkClr xmlns:ahyp="http://schemas.microsoft.com/office/drawing/2018/hyperlinkcolor" val="tx"/>
                    </a:ext>
                  </a:extLst>
                </a:hlinkClick>
              </a:rPr>
              <a:t>hmendez@woodstockinst.org</a:t>
            </a:r>
            <a:r>
              <a:rPr kumimoji="0" lang="en-US" sz="2000" b="0" i="0" u="none" strike="noStrike" kern="1200" cap="none" spc="0" normalizeH="0" baseline="0" noProof="0" dirty="0">
                <a:ln>
                  <a:noFill/>
                </a:ln>
                <a:solidFill>
                  <a:srgbClr val="00B0F0"/>
                </a:solidFill>
                <a:effectLst/>
                <a:uLnTx/>
                <a:uFillTx/>
                <a:latin typeface="Calibri"/>
                <a:ea typeface="Calibri"/>
                <a:cs typeface="Calibri"/>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Abe </a:t>
            </a:r>
            <a:r>
              <a:rPr kumimoji="0" lang="en-US" sz="2000" b="1" i="0" u="none" strike="noStrike" kern="1200" cap="none" spc="0" normalizeH="0" baseline="0" noProof="0" dirty="0" err="1">
                <a:ln>
                  <a:noFill/>
                </a:ln>
                <a:solidFill>
                  <a:srgbClr val="FFFFFF"/>
                </a:solidFill>
                <a:effectLst/>
                <a:uLnTx/>
                <a:uFillTx/>
                <a:latin typeface="Calibri"/>
                <a:ea typeface="Calibri"/>
                <a:cs typeface="Calibri"/>
              </a:rPr>
              <a:t>Scarr</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Illinois PIRG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8">
                  <a:extLst>
                    <a:ext uri="{A12FA001-AC4F-418D-AE19-62706E023703}">
                      <ahyp:hlinkClr xmlns:ahyp="http://schemas.microsoft.com/office/drawing/2018/hyperlinkcolor" val="tx"/>
                    </a:ext>
                  </a:extLst>
                </a:hlinkClick>
              </a:rPr>
              <a:t>abe@illinoispirg.org</a:t>
            </a:r>
            <a:r>
              <a:rPr kumimoji="0" lang="en-US" sz="2000" b="0" i="0" u="none" strike="noStrike" kern="1200" cap="none" spc="0" normalizeH="0" baseline="0" noProof="0" dirty="0">
                <a:ln>
                  <a:noFill/>
                </a:ln>
                <a:solidFill>
                  <a:srgbClr val="00B0F0"/>
                </a:solidFill>
                <a:effectLst/>
                <a:uLnTx/>
                <a:uFillTx/>
                <a:latin typeface="Calibri"/>
                <a:ea typeface="Calibri"/>
                <a:cs typeface="Calibri"/>
              </a:rPr>
              <a:t> </a:t>
            </a:r>
            <a:endParaRPr kumimoji="0" lang="en-US" sz="2000" b="0" i="0" u="none" strike="noStrike" kern="1200" cap="none" spc="0" normalizeH="0" baseline="0" noProof="0" dirty="0">
              <a:ln>
                <a:noFill/>
              </a:ln>
              <a:solidFill>
                <a:srgbClr val="00B0F0"/>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Calibri" panose="020F0502020204030204" pitchFamily="34" charset="0"/>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Calibri"/>
                <a:cs typeface="Calibri"/>
              </a:rPr>
              <a:t>Dan Schneider</a:t>
            </a:r>
            <a:r>
              <a:rPr kumimoji="0" lang="en-US" sz="2000" b="0" i="0" u="none" strike="noStrike" kern="1200" cap="none" spc="0" normalizeH="0" baseline="0" noProof="0" dirty="0">
                <a:ln>
                  <a:noFill/>
                </a:ln>
                <a:solidFill>
                  <a:srgbClr val="FFFFFF"/>
                </a:solidFill>
                <a:effectLst/>
                <a:uLnTx/>
                <a:uFillTx/>
                <a:latin typeface="Calibri"/>
                <a:ea typeface="Calibri"/>
                <a:cs typeface="Calibri"/>
              </a:rPr>
              <a:t> | </a:t>
            </a:r>
            <a:r>
              <a:rPr kumimoji="0" lang="en-US" sz="2000" b="0" i="1" u="none" strike="noStrike" kern="1200" cap="none" spc="0" normalizeH="0" baseline="0" noProof="0" dirty="0">
                <a:ln>
                  <a:noFill/>
                </a:ln>
                <a:solidFill>
                  <a:srgbClr val="FFFFFF"/>
                </a:solidFill>
                <a:effectLst/>
                <a:uLnTx/>
                <a:uFillTx/>
                <a:latin typeface="Calibri"/>
                <a:ea typeface="Calibri"/>
                <a:cs typeface="Calibri"/>
              </a:rPr>
              <a:t>Legal Action Chicago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Calibri"/>
                <a:cs typeface="Calibri"/>
                <a:hlinkClick r:id="rId9">
                  <a:extLst>
                    <a:ext uri="{A12FA001-AC4F-418D-AE19-62706E023703}">
                      <ahyp:hlinkClr xmlns:ahyp="http://schemas.microsoft.com/office/drawing/2018/hyperlinkcolor" val="tx"/>
                    </a:ext>
                  </a:extLst>
                </a:hlinkClick>
              </a:rPr>
              <a:t>dschneider@legalactionchicago.org</a:t>
            </a:r>
            <a:endParaRPr kumimoji="0" lang="en-US" sz="2000" b="0" i="0" u="none" strike="noStrike" kern="1200" cap="none" spc="0" normalizeH="0" baseline="0" noProof="0" dirty="0">
              <a:ln>
                <a:noFill/>
              </a:ln>
              <a:solidFill>
                <a:srgbClr val="00B0F0"/>
              </a:solidFill>
              <a:effectLst/>
              <a:uLnTx/>
              <a:uFillTx/>
              <a:latin typeface="Calibri"/>
              <a:ea typeface="Calibri"/>
              <a:cs typeface="Calibri"/>
            </a:endParaRPr>
          </a:p>
        </p:txBody>
      </p:sp>
    </p:spTree>
    <p:extLst>
      <p:ext uri="{BB962C8B-B14F-4D97-AF65-F5344CB8AC3E}">
        <p14:creationId xmlns:p14="http://schemas.microsoft.com/office/powerpoint/2010/main" val="2957233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graphicFrame>
        <p:nvGraphicFramePr>
          <p:cNvPr id="14" name="Chart 13"/>
          <p:cNvGraphicFramePr/>
          <p:nvPr>
            <p:extLst>
              <p:ext uri="{D42A27DB-BD31-4B8C-83A1-F6EECF244321}">
                <p14:modId xmlns:p14="http://schemas.microsoft.com/office/powerpoint/2010/main" val="3530510398"/>
              </p:ext>
            </p:extLst>
          </p:nvPr>
        </p:nvGraphicFramePr>
        <p:xfrm>
          <a:off x="1084084" y="2301489"/>
          <a:ext cx="9724103" cy="3414911"/>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p:cNvSpPr/>
          <p:nvPr/>
        </p:nvSpPr>
        <p:spPr>
          <a:xfrm>
            <a:off x="0" y="90488"/>
            <a:ext cx="12192000" cy="1287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0" name="Title 1"/>
          <p:cNvSpPr>
            <a:spLocks noGrp="1"/>
          </p:cNvSpPr>
          <p:nvPr>
            <p:ph type="title"/>
          </p:nvPr>
        </p:nvSpPr>
        <p:spPr>
          <a:xfrm>
            <a:off x="693329" y="677069"/>
            <a:ext cx="7886700" cy="700087"/>
          </a:xfrm>
        </p:spPr>
        <p:txBody>
          <a:bodyPr/>
          <a:lstStyle/>
          <a:p>
            <a:pPr eaLnBrk="1" hangingPunct="1"/>
            <a:r>
              <a:rPr lang="en-US" altLang="en-US" sz="3200" b="1">
                <a:solidFill>
                  <a:srgbClr val="345790"/>
                </a:solidFill>
                <a:latin typeface="Garamond" panose="02020404030301010803" pitchFamily="18" charset="0"/>
                <a:cs typeface="Times New Roman" panose="02020603050405020304" pitchFamily="18" charset="0"/>
              </a:rPr>
              <a:t>CHICAGO DISPARITIES: INCOME</a:t>
            </a:r>
          </a:p>
        </p:txBody>
      </p:sp>
      <p:sp>
        <p:nvSpPr>
          <p:cNvPr id="15362" name="Text Placeholder 2"/>
          <p:cNvSpPr>
            <a:spLocks noGrp="1"/>
          </p:cNvSpPr>
          <p:nvPr>
            <p:ph type="body" idx="1"/>
          </p:nvPr>
        </p:nvSpPr>
        <p:spPr>
          <a:xfrm>
            <a:off x="710611" y="5912468"/>
            <a:ext cx="10761252" cy="369332"/>
          </a:xfrm>
        </p:spPr>
        <p:txBody>
          <a:bodyPr wrap="square">
            <a:spAutoFit/>
          </a:bodyPr>
          <a:lstStyle/>
          <a:p>
            <a:pPr algn="ctr" eaLnBrk="1" hangingPunct="1"/>
            <a:r>
              <a:rPr lang="en-US" altLang="en-US" sz="2000" b="1" dirty="0">
                <a:solidFill>
                  <a:schemeClr val="bg1"/>
                </a:solidFill>
                <a:cs typeface="Arial" panose="020B0604020202020204" pitchFamily="34" charset="0"/>
              </a:rPr>
              <a:t>If LMI Communities received their proportionate share: 20,159 more loans, $372.6M </a:t>
            </a:r>
          </a:p>
        </p:txBody>
      </p:sp>
      <p:sp>
        <p:nvSpPr>
          <p:cNvPr id="10" name="Text Placeholder 2"/>
          <p:cNvSpPr txBox="1">
            <a:spLocks/>
          </p:cNvSpPr>
          <p:nvPr/>
        </p:nvSpPr>
        <p:spPr>
          <a:xfrm>
            <a:off x="2147888" y="2852739"/>
            <a:ext cx="7886700" cy="150018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small" spc="0" normalizeH="0" baseline="0" noProof="0">
              <a:ln>
                <a:noFill/>
              </a:ln>
              <a:solidFill>
                <a:srgbClr val="7F561B"/>
              </a:solidFill>
              <a:effectLst/>
              <a:uLnTx/>
              <a:uFillTx/>
              <a:latin typeface="Calibri" panose="020F0502020204030204"/>
              <a:ea typeface="+mn-ea"/>
              <a:cs typeface="Arial" panose="020B0604020202020204" pitchFamily="34" charset="0"/>
            </a:endParaRPr>
          </a:p>
        </p:txBody>
      </p:sp>
      <p:sp>
        <p:nvSpPr>
          <p:cNvPr id="12" name="Text Placeholder 2"/>
          <p:cNvSpPr txBox="1">
            <a:spLocks/>
          </p:cNvSpPr>
          <p:nvPr/>
        </p:nvSpPr>
        <p:spPr>
          <a:xfrm>
            <a:off x="2147888" y="4521200"/>
            <a:ext cx="7886700" cy="175895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small" spc="0" normalizeH="0" baseline="0" noProof="0">
              <a:ln>
                <a:noFill/>
              </a:ln>
              <a:solidFill>
                <a:srgbClr val="7F561B"/>
              </a:solidFill>
              <a:effectLst/>
              <a:uLnTx/>
              <a:uFillTx/>
              <a:latin typeface="Calibri" panose="020F0502020204030204"/>
              <a:ea typeface="+mn-ea"/>
              <a:cs typeface="Arial" panose="020B0604020202020204" pitchFamily="34" charset="0"/>
            </a:endParaRPr>
          </a:p>
        </p:txBody>
      </p:sp>
      <p:sp>
        <p:nvSpPr>
          <p:cNvPr id="15367" name="Rectangle 13"/>
          <p:cNvSpPr>
            <a:spLocks noChangeArrowheads="1"/>
          </p:cNvSpPr>
          <p:nvPr/>
        </p:nvSpPr>
        <p:spPr bwMode="auto">
          <a:xfrm>
            <a:off x="1469167" y="1633152"/>
            <a:ext cx="9244141"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prstClr val="white"/>
                </a:solidFill>
                <a:effectLst/>
                <a:uLnTx/>
                <a:uFillTx/>
                <a:latin typeface="Calibri Light" panose="020F0302020204030204"/>
                <a:ea typeface="Calibri" panose="020F0502020204030204" pitchFamily="34" charset="0"/>
                <a:cs typeface="Arial" panose="020B0604020202020204" pitchFamily="34" charset="0"/>
              </a:rPr>
              <a:t>Percent of Businesses/Percent of Loans for Loans under $100,000 by Census Tract Income Level, 2015-2017, Chicago Region</a:t>
            </a:r>
            <a:endParaRPr kumimoji="0" lang="en-US" altLang="en-US" sz="4000" b="0" i="0" u="none" strike="noStrike" kern="1200" cap="none" spc="0" normalizeH="0" baseline="0" noProof="0" dirty="0">
              <a:ln>
                <a:noFill/>
              </a:ln>
              <a:solidFill>
                <a:prstClr val="white"/>
              </a:solidFill>
              <a:effectLst/>
              <a:uLnTx/>
              <a:uFillTx/>
              <a:latin typeface="Calibri Light" panose="020F0302020204030204"/>
              <a:ea typeface="Calibri" panose="020F0502020204030204" pitchFamily="34" charset="0"/>
              <a:cs typeface="Arial" panose="020B0604020202020204" pitchFamily="34" charset="0"/>
            </a:endParaRPr>
          </a:p>
        </p:txBody>
      </p:sp>
      <p:sp>
        <p:nvSpPr>
          <p:cNvPr id="9" name="Rectangle 14"/>
          <p:cNvSpPr>
            <a:spLocks noChangeArrowheads="1"/>
          </p:cNvSpPr>
          <p:nvPr/>
        </p:nvSpPr>
        <p:spPr bwMode="auto">
          <a:xfrm>
            <a:off x="1691865" y="5465216"/>
            <a:ext cx="7037388"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a:ln>
                  <a:noFill/>
                </a:ln>
                <a:solidFill>
                  <a:prstClr val="white"/>
                </a:solidFill>
                <a:effectLst/>
                <a:uLnTx/>
                <a:uFillTx/>
                <a:latin typeface="Calibri Light" panose="020F0302020204030204"/>
                <a:ea typeface="Calibri" panose="020F0502020204030204" pitchFamily="34" charset="0"/>
                <a:cs typeface="Arial" panose="020B0604020202020204" pitchFamily="34" charset="0"/>
              </a:rPr>
              <a:t>Sources: FFIEC CRA data, 2015-2017; HUD/USPS Vacancy Data, Q1-4, 2015-2017; Author’s calculations.</a:t>
            </a:r>
            <a:endParaRPr kumimoji="0" lang="en-US" altLang="en-US" sz="16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pic>
        <p:nvPicPr>
          <p:cNvPr id="9" name="Picture 8" descr="A close-up of a document&#10;&#10;Description automatically generated">
            <a:extLst>
              <a:ext uri="{FF2B5EF4-FFF2-40B4-BE49-F238E27FC236}">
                <a16:creationId xmlns:a16="http://schemas.microsoft.com/office/drawing/2014/main" id="{372D264C-5888-1622-00C1-D5B2C104E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358" y="-1575582"/>
            <a:ext cx="8532166" cy="8595360"/>
          </a:xfrm>
          <a:prstGeom prst="rect">
            <a:avLst/>
          </a:prstGeom>
        </p:spPr>
      </p:pic>
    </p:spTree>
    <p:extLst>
      <p:ext uri="{BB962C8B-B14F-4D97-AF65-F5344CB8AC3E}">
        <p14:creationId xmlns:p14="http://schemas.microsoft.com/office/powerpoint/2010/main" val="2195162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C0BF9-2DEF-1144-5890-559BB25E766D}"/>
              </a:ext>
            </a:extLst>
          </p:cNvPr>
          <p:cNvSpPr>
            <a:spLocks noGrp="1"/>
          </p:cNvSpPr>
          <p:nvPr>
            <p:ph type="title"/>
          </p:nvPr>
        </p:nvSpPr>
        <p:spPr>
          <a:xfrm>
            <a:off x="838200" y="0"/>
            <a:ext cx="10515600" cy="1325563"/>
          </a:xfrm>
        </p:spPr>
        <p:txBody>
          <a:bodyPr/>
          <a:lstStyle/>
          <a:p>
            <a:pPr algn="ctr"/>
            <a:r>
              <a:rPr lang="en-US" b="1" dirty="0">
                <a:solidFill>
                  <a:schemeClr val="bg1"/>
                </a:solidFill>
                <a:latin typeface="Garamond" panose="02020404030301010803" pitchFamily="18" charset="0"/>
              </a:rPr>
              <a:t>Sample Business Loan Terms</a:t>
            </a:r>
          </a:p>
        </p:txBody>
      </p:sp>
      <p:pic>
        <p:nvPicPr>
          <p:cNvPr id="6" name="Content Placeholder 5" descr="A table with numbers and a few black text&#10;&#10;Description automatically generated with medium confidence">
            <a:extLst>
              <a:ext uri="{FF2B5EF4-FFF2-40B4-BE49-F238E27FC236}">
                <a16:creationId xmlns:a16="http://schemas.microsoft.com/office/drawing/2014/main" id="{5E86C54F-5B76-AE49-EAC6-DB5E829446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8571" y="1066744"/>
            <a:ext cx="9134858" cy="3383280"/>
          </a:xfrm>
        </p:spPr>
      </p:pic>
      <p:sp>
        <p:nvSpPr>
          <p:cNvPr id="3" name="TextBox 2">
            <a:extLst>
              <a:ext uri="{FF2B5EF4-FFF2-40B4-BE49-F238E27FC236}">
                <a16:creationId xmlns:a16="http://schemas.microsoft.com/office/drawing/2014/main" id="{1354EC34-CC16-328B-77E2-1B3AAA62928D}"/>
              </a:ext>
            </a:extLst>
          </p:cNvPr>
          <p:cNvSpPr txBox="1"/>
          <p:nvPr/>
        </p:nvSpPr>
        <p:spPr>
          <a:xfrm>
            <a:off x="838200" y="4625788"/>
            <a:ext cx="10515600" cy="1938992"/>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Predatory lenders target communities of color, lower income communities, and other vulnerable populations.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Entrepreneurship is path to economic security for people shut out of traditional employment</a:t>
            </a:r>
            <a:r>
              <a:rPr lang="en-US" sz="2400" dirty="0">
                <a:solidFill>
                  <a:prstClr val="white"/>
                </a:solidFill>
              </a:rPr>
              <a:t>. F</a:t>
            </a:r>
            <a:r>
              <a:rPr kumimoji="0" lang="en-US" sz="24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ormerly</a:t>
            </a: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incarcerated people</a:t>
            </a:r>
            <a:r>
              <a:rPr lang="en-US" sz="2400" dirty="0">
                <a:solidFill>
                  <a:prstClr val="white"/>
                </a:solidFill>
              </a:rPr>
              <a:t> </a:t>
            </a: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are 45% more likely to be entrepreneurs.</a:t>
            </a:r>
          </a:p>
        </p:txBody>
      </p:sp>
    </p:spTree>
    <p:extLst>
      <p:ext uri="{BB962C8B-B14F-4D97-AF65-F5344CB8AC3E}">
        <p14:creationId xmlns:p14="http://schemas.microsoft.com/office/powerpoint/2010/main" val="2281140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F9772-016D-30C8-6563-558A25B59E2E}"/>
              </a:ext>
            </a:extLst>
          </p:cNvPr>
          <p:cNvSpPr>
            <a:spLocks noGrp="1"/>
          </p:cNvSpPr>
          <p:nvPr>
            <p:ph type="title"/>
          </p:nvPr>
        </p:nvSpPr>
        <p:spPr/>
        <p:txBody>
          <a:bodyPr/>
          <a:lstStyle/>
          <a:p>
            <a:r>
              <a:rPr lang="en-US" sz="4000" b="1" dirty="0">
                <a:solidFill>
                  <a:schemeClr val="bg1"/>
                </a:solidFill>
                <a:latin typeface="Garamond" panose="02020404030301010803" pitchFamily="18" charset="0"/>
              </a:rPr>
              <a:t>Responsible Business Lenders Coalition</a:t>
            </a:r>
          </a:p>
        </p:txBody>
      </p:sp>
      <p:sp>
        <p:nvSpPr>
          <p:cNvPr id="3" name="Content Placeholder 2">
            <a:extLst>
              <a:ext uri="{FF2B5EF4-FFF2-40B4-BE49-F238E27FC236}">
                <a16:creationId xmlns:a16="http://schemas.microsoft.com/office/drawing/2014/main" id="{7593678F-4DD8-8834-FF60-A485A96B5902}"/>
              </a:ext>
            </a:extLst>
          </p:cNvPr>
          <p:cNvSpPr>
            <a:spLocks noGrp="1"/>
          </p:cNvSpPr>
          <p:nvPr>
            <p:ph idx="1"/>
          </p:nvPr>
        </p:nvSpPr>
        <p:spPr/>
        <p:txBody>
          <a:bodyPr>
            <a:noAutofit/>
          </a:bodyPr>
          <a:lstStyle/>
          <a:p>
            <a:r>
              <a:rPr lang="en-US" sz="3600" dirty="0">
                <a:solidFill>
                  <a:schemeClr val="bg1"/>
                </a:solidFill>
              </a:rPr>
              <a:t>Signatories agree to Small Business Borrowers’ Bill of Rights (BBOR)</a:t>
            </a:r>
          </a:p>
          <a:p>
            <a:r>
              <a:rPr lang="en-US" sz="3600" dirty="0">
                <a:solidFill>
                  <a:schemeClr val="bg1"/>
                </a:solidFill>
              </a:rPr>
              <a:t>BBOR includes APR disclosure, “ability-to-repay” requirement</a:t>
            </a:r>
          </a:p>
          <a:p>
            <a:r>
              <a:rPr lang="en-US" sz="3600" dirty="0">
                <a:solidFill>
                  <a:schemeClr val="bg1"/>
                </a:solidFill>
              </a:rPr>
              <a:t>Signatories include Allies for Community Business, Lending Club, and Funding Circle</a:t>
            </a:r>
          </a:p>
          <a:p>
            <a:r>
              <a:rPr lang="en-US" sz="3600" dirty="0">
                <a:solidFill>
                  <a:schemeClr val="bg1"/>
                </a:solidFill>
              </a:rPr>
              <a:t>borrowersbillofrights.org</a:t>
            </a:r>
          </a:p>
        </p:txBody>
      </p:sp>
    </p:spTree>
    <p:extLst>
      <p:ext uri="{BB962C8B-B14F-4D97-AF65-F5344CB8AC3E}">
        <p14:creationId xmlns:p14="http://schemas.microsoft.com/office/powerpoint/2010/main" val="2791519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F9772-016D-30C8-6563-558A25B59E2E}"/>
              </a:ext>
            </a:extLst>
          </p:cNvPr>
          <p:cNvSpPr>
            <a:spLocks noGrp="1"/>
          </p:cNvSpPr>
          <p:nvPr>
            <p:ph type="title"/>
          </p:nvPr>
        </p:nvSpPr>
        <p:spPr/>
        <p:txBody>
          <a:bodyPr/>
          <a:lstStyle/>
          <a:p>
            <a:r>
              <a:rPr lang="en-US" sz="4000" b="1">
                <a:solidFill>
                  <a:schemeClr val="bg1"/>
                </a:solidFill>
                <a:latin typeface="Garamond" panose="02020404030301010803" pitchFamily="18" charset="0"/>
              </a:rPr>
              <a:t>SB 2234 / HB 3064 (Belt/Huynh) – Small Business Loan Transparency</a:t>
            </a:r>
          </a:p>
        </p:txBody>
      </p:sp>
      <p:sp>
        <p:nvSpPr>
          <p:cNvPr id="3" name="Content Placeholder 2">
            <a:extLst>
              <a:ext uri="{FF2B5EF4-FFF2-40B4-BE49-F238E27FC236}">
                <a16:creationId xmlns:a16="http://schemas.microsoft.com/office/drawing/2014/main" id="{7593678F-4DD8-8834-FF60-A485A96B5902}"/>
              </a:ext>
            </a:extLst>
          </p:cNvPr>
          <p:cNvSpPr>
            <a:spLocks noGrp="1"/>
          </p:cNvSpPr>
          <p:nvPr>
            <p:ph idx="1"/>
          </p:nvPr>
        </p:nvSpPr>
        <p:spPr/>
        <p:txBody>
          <a:bodyPr>
            <a:noAutofit/>
          </a:bodyPr>
          <a:lstStyle/>
          <a:p>
            <a:r>
              <a:rPr lang="en-US" sz="4000" dirty="0">
                <a:solidFill>
                  <a:schemeClr val="bg1"/>
                </a:solidFill>
              </a:rPr>
              <a:t>Requires non-bank lenders to register with IDFPR</a:t>
            </a:r>
          </a:p>
          <a:p>
            <a:r>
              <a:rPr lang="en-US" sz="4000" dirty="0">
                <a:solidFill>
                  <a:schemeClr val="bg1"/>
                </a:solidFill>
              </a:rPr>
              <a:t>APR disclosures for small businesses</a:t>
            </a:r>
          </a:p>
          <a:p>
            <a:r>
              <a:rPr lang="en-US" sz="4000" dirty="0">
                <a:solidFill>
                  <a:schemeClr val="bg1"/>
                </a:solidFill>
              </a:rPr>
              <a:t>Follows California and New York</a:t>
            </a:r>
          </a:p>
          <a:p>
            <a:r>
              <a:rPr lang="en-US" sz="4000" dirty="0">
                <a:solidFill>
                  <a:schemeClr val="bg1"/>
                </a:solidFill>
              </a:rPr>
              <a:t>Exciting Update: Agreement in Principle!</a:t>
            </a:r>
          </a:p>
          <a:p>
            <a:r>
              <a:rPr lang="en-US" sz="4000" dirty="0">
                <a:solidFill>
                  <a:schemeClr val="bg1"/>
                </a:solidFill>
              </a:rPr>
              <a:t>Town Hall Meetings: Rep. Huynh -- 12/7, 6:30-8 in Chicago; Sen. Belt – 12/18, 6:30-8 in East St. Louis</a:t>
            </a:r>
          </a:p>
        </p:txBody>
      </p:sp>
    </p:spTree>
    <p:extLst>
      <p:ext uri="{BB962C8B-B14F-4D97-AF65-F5344CB8AC3E}">
        <p14:creationId xmlns:p14="http://schemas.microsoft.com/office/powerpoint/2010/main" val="3003777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45790"/>
        </a:solidFill>
        <a:effectLst/>
      </p:bgPr>
    </p:bg>
    <p:spTree>
      <p:nvGrpSpPr>
        <p:cNvPr id="1" name=""/>
        <p:cNvGrpSpPr/>
        <p:nvPr/>
      </p:nvGrpSpPr>
      <p:grpSpPr>
        <a:xfrm>
          <a:off x="0" y="0"/>
          <a:ext cx="0" cy="0"/>
          <a:chOff x="0" y="0"/>
          <a:chExt cx="0" cy="0"/>
        </a:xfrm>
      </p:grpSpPr>
      <p:pic>
        <p:nvPicPr>
          <p:cNvPr id="7" name="Content Placeholder 6" descr="A poster for a small business&#10;&#10;Description automatically generated">
            <a:extLst>
              <a:ext uri="{FF2B5EF4-FFF2-40B4-BE49-F238E27FC236}">
                <a16:creationId xmlns:a16="http://schemas.microsoft.com/office/drawing/2014/main" id="{4E10AC24-6A55-15D5-2D2D-AD32B55CE8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46365" y="0"/>
            <a:ext cx="5499269" cy="6874086"/>
          </a:xfrm>
        </p:spPr>
      </p:pic>
    </p:spTree>
    <p:extLst>
      <p:ext uri="{BB962C8B-B14F-4D97-AF65-F5344CB8AC3E}">
        <p14:creationId xmlns:p14="http://schemas.microsoft.com/office/powerpoint/2010/main" val="390003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1762-FB66-FEF0-C788-61ED05ADE25A}"/>
              </a:ext>
            </a:extLst>
          </p:cNvPr>
          <p:cNvSpPr>
            <a:spLocks noGrp="1"/>
          </p:cNvSpPr>
          <p:nvPr>
            <p:ph type="title"/>
          </p:nvPr>
        </p:nvSpPr>
        <p:spPr>
          <a:xfrm>
            <a:off x="600075" y="546641"/>
            <a:ext cx="9875520" cy="1356360"/>
          </a:xfrm>
        </p:spPr>
        <p:txBody>
          <a:bodyPr/>
          <a:lstStyle/>
          <a:p>
            <a:r>
              <a:rPr lang="en-US" b="1">
                <a:latin typeface="Garamond" panose="02020404030301010803" pitchFamily="18" charset="0"/>
              </a:rPr>
              <a:t>PLPA is Popular</a:t>
            </a:r>
          </a:p>
        </p:txBody>
      </p:sp>
      <p:pic>
        <p:nvPicPr>
          <p:cNvPr id="5" name="Picture 4" descr="A graph of support and support&#10;&#10;Description automatically generated">
            <a:extLst>
              <a:ext uri="{FF2B5EF4-FFF2-40B4-BE49-F238E27FC236}">
                <a16:creationId xmlns:a16="http://schemas.microsoft.com/office/drawing/2014/main" id="{AD57271B-3C11-3FC9-A261-75376AF84097}"/>
              </a:ext>
            </a:extLst>
          </p:cNvPr>
          <p:cNvPicPr>
            <a:picLocks noChangeAspect="1"/>
          </p:cNvPicPr>
          <p:nvPr/>
        </p:nvPicPr>
        <p:blipFill rotWithShape="1">
          <a:blip r:embed="rId3">
            <a:extLst>
              <a:ext uri="{28A0092B-C50C-407E-A947-70E740481C1C}">
                <a14:useLocalDpi xmlns:a14="http://schemas.microsoft.com/office/drawing/2010/main" val="0"/>
              </a:ext>
            </a:extLst>
          </a:blip>
          <a:srcRect b="21732"/>
          <a:stretch/>
        </p:blipFill>
        <p:spPr>
          <a:xfrm>
            <a:off x="1879785" y="1575342"/>
            <a:ext cx="8432429" cy="4834984"/>
          </a:xfrm>
          <a:prstGeom prst="rect">
            <a:avLst/>
          </a:prstGeom>
        </p:spPr>
      </p:pic>
      <p:pic>
        <p:nvPicPr>
          <p:cNvPr id="7" name="Picture 6" descr="A graph of support and support&#10;&#10;Description automatically generated">
            <a:extLst>
              <a:ext uri="{FF2B5EF4-FFF2-40B4-BE49-F238E27FC236}">
                <a16:creationId xmlns:a16="http://schemas.microsoft.com/office/drawing/2014/main" id="{CFE0DDF2-5B70-AA45-3277-616980092C28}"/>
              </a:ext>
            </a:extLst>
          </p:cNvPr>
          <p:cNvPicPr>
            <a:picLocks noChangeAspect="1"/>
          </p:cNvPicPr>
          <p:nvPr/>
        </p:nvPicPr>
        <p:blipFill rotWithShape="1">
          <a:blip r:embed="rId4">
            <a:extLst>
              <a:ext uri="{28A0092B-C50C-407E-A947-70E740481C1C}">
                <a14:useLocalDpi xmlns:a14="http://schemas.microsoft.com/office/drawing/2010/main" val="0"/>
              </a:ext>
            </a:extLst>
          </a:blip>
          <a:srcRect l="4092" t="82631" r="31639" b="2308"/>
          <a:stretch/>
        </p:blipFill>
        <p:spPr>
          <a:xfrm>
            <a:off x="5610225" y="546641"/>
            <a:ext cx="5981700" cy="1028701"/>
          </a:xfrm>
          <a:prstGeom prst="rect">
            <a:avLst/>
          </a:prstGeom>
        </p:spPr>
      </p:pic>
    </p:spTree>
    <p:extLst>
      <p:ext uri="{BB962C8B-B14F-4D97-AF65-F5344CB8AC3E}">
        <p14:creationId xmlns:p14="http://schemas.microsoft.com/office/powerpoint/2010/main" val="2081592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7AAB4-2944-A1C5-9792-816F45E45B4D}"/>
              </a:ext>
            </a:extLst>
          </p:cNvPr>
          <p:cNvSpPr>
            <a:spLocks noGrp="1"/>
          </p:cNvSpPr>
          <p:nvPr>
            <p:ph type="title"/>
          </p:nvPr>
        </p:nvSpPr>
        <p:spPr>
          <a:xfrm>
            <a:off x="571500" y="600075"/>
            <a:ext cx="9875520" cy="1356360"/>
          </a:xfrm>
        </p:spPr>
        <p:txBody>
          <a:bodyPr/>
          <a:lstStyle/>
          <a:p>
            <a:r>
              <a:rPr lang="en-US" b="1">
                <a:latin typeface="Garamond" panose="02020404030301010803" pitchFamily="18" charset="0"/>
              </a:rPr>
              <a:t>PLPA is Working: Fees</a:t>
            </a:r>
          </a:p>
        </p:txBody>
      </p:sp>
      <p:graphicFrame>
        <p:nvGraphicFramePr>
          <p:cNvPr id="6" name="Chart 5">
            <a:extLst>
              <a:ext uri="{FF2B5EF4-FFF2-40B4-BE49-F238E27FC236}">
                <a16:creationId xmlns:a16="http://schemas.microsoft.com/office/drawing/2014/main" id="{851D76FD-D08E-47F0-ADA3-BA6E01596613}"/>
              </a:ext>
            </a:extLst>
          </p:cNvPr>
          <p:cNvGraphicFramePr>
            <a:graphicFrameLocks noGrp="1"/>
          </p:cNvGraphicFramePr>
          <p:nvPr/>
        </p:nvGraphicFramePr>
        <p:xfrm>
          <a:off x="1610868" y="1645158"/>
          <a:ext cx="8970264"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8D74FC5-3BF7-AF86-1BD1-FE7DEEE950C6}"/>
              </a:ext>
            </a:extLst>
          </p:cNvPr>
          <p:cNvSpPr txBox="1"/>
          <p:nvPr/>
        </p:nvSpPr>
        <p:spPr>
          <a:xfrm>
            <a:off x="2086356" y="5669280"/>
            <a:ext cx="8019288"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29676">
                    <a:lumMod val="75000"/>
                  </a:srgbClr>
                </a:solidFill>
                <a:effectLst/>
                <a:uLnTx/>
                <a:uFillTx/>
                <a:latin typeface="Calibri" panose="020F0502020204030204" pitchFamily="34" charset="0"/>
                <a:ea typeface="+mn-ea"/>
                <a:cs typeface="+mn-cs"/>
              </a:rPr>
              <a:t>Consumers saved </a:t>
            </a:r>
            <a:r>
              <a:rPr kumimoji="0" lang="en-US" sz="2400" b="1" i="0" u="sng" strike="noStrike" kern="1200" cap="none" spc="0" normalizeH="0" baseline="0" noProof="0" dirty="0">
                <a:ln>
                  <a:noFill/>
                </a:ln>
                <a:solidFill>
                  <a:srgbClr val="029676">
                    <a:lumMod val="75000"/>
                  </a:srgbClr>
                </a:solidFill>
                <a:effectLst/>
                <a:uLnTx/>
                <a:uFillTx/>
                <a:latin typeface="Calibri" panose="020F0502020204030204" pitchFamily="34" charset="0"/>
                <a:ea typeface="+mn-ea"/>
                <a:cs typeface="+mn-cs"/>
              </a:rPr>
              <a:t>more than $600 million.</a:t>
            </a:r>
          </a:p>
        </p:txBody>
      </p:sp>
    </p:spTree>
    <p:extLst>
      <p:ext uri="{BB962C8B-B14F-4D97-AF65-F5344CB8AC3E}">
        <p14:creationId xmlns:p14="http://schemas.microsoft.com/office/powerpoint/2010/main" val="676191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238F9-681E-75A7-2C81-E9E54C67B96D}"/>
              </a:ext>
            </a:extLst>
          </p:cNvPr>
          <p:cNvSpPr>
            <a:spLocks noGrp="1"/>
          </p:cNvSpPr>
          <p:nvPr>
            <p:ph type="title"/>
          </p:nvPr>
        </p:nvSpPr>
        <p:spPr>
          <a:xfrm>
            <a:off x="742950" y="1691640"/>
            <a:ext cx="3931920" cy="1737360"/>
          </a:xfrm>
        </p:spPr>
        <p:txBody>
          <a:bodyPr/>
          <a:lstStyle/>
          <a:p>
            <a:r>
              <a:rPr lang="en-US" b="1">
                <a:latin typeface="Garamond" panose="02020404030301010803" pitchFamily="18" charset="0"/>
              </a:rPr>
              <a:t>The Pawnbroker Loophole</a:t>
            </a:r>
          </a:p>
        </p:txBody>
      </p:sp>
      <p:pic>
        <p:nvPicPr>
          <p:cNvPr id="8" name="Picture 7" descr="A close-up of a receipt&#10;&#10;Description automatically generated">
            <a:extLst>
              <a:ext uri="{FF2B5EF4-FFF2-40B4-BE49-F238E27FC236}">
                <a16:creationId xmlns:a16="http://schemas.microsoft.com/office/drawing/2014/main" id="{BBD2A103-1851-82E1-8444-A941B04A0D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9675"/>
          <a:stretch/>
        </p:blipFill>
        <p:spPr>
          <a:xfrm>
            <a:off x="5133416" y="452883"/>
            <a:ext cx="6598134" cy="6005067"/>
          </a:xfrm>
          <a:prstGeom prst="rect">
            <a:avLst/>
          </a:prstGeom>
        </p:spPr>
      </p:pic>
    </p:spTree>
    <p:extLst>
      <p:ext uri="{BB962C8B-B14F-4D97-AF65-F5344CB8AC3E}">
        <p14:creationId xmlns:p14="http://schemas.microsoft.com/office/powerpoint/2010/main" val="4130164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AF948BB-B856-B1D8-174B-2714DB092A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4571" y="256425"/>
            <a:ext cx="8322857" cy="6097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7F294F5-5137-22F5-4AAE-32012A1AC73D}"/>
              </a:ext>
            </a:extLst>
          </p:cNvPr>
          <p:cNvSpPr txBox="1"/>
          <p:nvPr/>
        </p:nvSpPr>
        <p:spPr>
          <a:xfrm>
            <a:off x="2302982" y="6370743"/>
            <a:ext cx="6109498" cy="2308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Source: </a:t>
            </a: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4"/>
              </a:rPr>
              <a:t>https://www.pymnts.com/news/alternative-financial-services/2019/what-is-powering-the-emerging-pawnaissance/</a:t>
            </a: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Tree>
    <p:extLst>
      <p:ext uri="{BB962C8B-B14F-4D97-AF65-F5344CB8AC3E}">
        <p14:creationId xmlns:p14="http://schemas.microsoft.com/office/powerpoint/2010/main" val="380720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6008" y="411238"/>
            <a:ext cx="8825658" cy="3329581"/>
          </a:xfrm>
        </p:spPr>
        <p:txBody>
          <a:bodyPr/>
          <a:lstStyle/>
          <a:p>
            <a:pPr algn="ctr"/>
            <a:r>
              <a:rPr lang="en-US" b="1"/>
              <a:t>Protecting </a:t>
            </a:r>
            <a:br>
              <a:rPr lang="en-US" b="1"/>
            </a:br>
            <a:r>
              <a:rPr lang="en-US" b="1"/>
              <a:t>Families in Debt</a:t>
            </a:r>
          </a:p>
        </p:txBody>
      </p:sp>
      <p:sp>
        <p:nvSpPr>
          <p:cNvPr id="3" name="Subtitle 2"/>
          <p:cNvSpPr>
            <a:spLocks noGrp="1"/>
          </p:cNvSpPr>
          <p:nvPr>
            <p:ph type="subTitle" idx="1"/>
          </p:nvPr>
        </p:nvSpPr>
        <p:spPr>
          <a:xfrm>
            <a:off x="1556008" y="4893642"/>
            <a:ext cx="8825658" cy="861420"/>
          </a:xfrm>
        </p:spPr>
        <p:txBody>
          <a:bodyPr>
            <a:noAutofit/>
          </a:bodyPr>
          <a:lstStyle/>
          <a:p>
            <a:pPr algn="ctr"/>
            <a:r>
              <a:rPr lang="en-US" sz="2500" b="1"/>
              <a:t>Dan Schneider, Senior Attorney</a:t>
            </a:r>
          </a:p>
          <a:p>
            <a:pPr algn="ctr"/>
            <a:r>
              <a:rPr lang="en-US" sz="2500" b="1"/>
              <a:t>Legal Action Chicago</a:t>
            </a:r>
          </a:p>
          <a:p>
            <a:pPr algn="ctr"/>
            <a:r>
              <a:rPr lang="en-US" sz="2500" b="1"/>
              <a:t>dschneider@legalactionchicago.org </a:t>
            </a:r>
          </a:p>
        </p:txBody>
      </p:sp>
      <p:sp>
        <p:nvSpPr>
          <p:cNvPr id="8" name="Subtitle 2"/>
          <p:cNvSpPr txBox="1">
            <a:spLocks/>
          </p:cNvSpPr>
          <p:nvPr/>
        </p:nvSpPr>
        <p:spPr>
          <a:xfrm>
            <a:off x="1556008" y="3740819"/>
            <a:ext cx="8825658" cy="861420"/>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ctr"/>
            <a:r>
              <a:rPr lang="en-US" sz="3500" b="1" i="1"/>
              <a:t>SB 2220 &amp; HB 3452</a:t>
            </a:r>
          </a:p>
        </p:txBody>
      </p:sp>
      <p:pic>
        <p:nvPicPr>
          <p:cNvPr id="9" name="Picture 8"/>
          <p:cNvPicPr>
            <a:picLocks noChangeAspect="1"/>
          </p:cNvPicPr>
          <p:nvPr/>
        </p:nvPicPr>
        <p:blipFill>
          <a:blip r:embed="rId3"/>
          <a:stretch>
            <a:fillRect/>
          </a:stretch>
        </p:blipFill>
        <p:spPr>
          <a:xfrm>
            <a:off x="9433510" y="5755062"/>
            <a:ext cx="2565985" cy="845406"/>
          </a:xfrm>
          <a:prstGeom prst="rect">
            <a:avLst/>
          </a:prstGeom>
        </p:spPr>
      </p:pic>
    </p:spTree>
    <p:extLst>
      <p:ext uri="{BB962C8B-B14F-4D97-AF65-F5344CB8AC3E}">
        <p14:creationId xmlns:p14="http://schemas.microsoft.com/office/powerpoint/2010/main" val="2476956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61CA5-59D7-645D-7237-83B9D8EB07D2}"/>
              </a:ext>
            </a:extLst>
          </p:cNvPr>
          <p:cNvSpPr>
            <a:spLocks noGrp="1"/>
          </p:cNvSpPr>
          <p:nvPr>
            <p:ph type="title"/>
          </p:nvPr>
        </p:nvSpPr>
        <p:spPr/>
        <p:txBody>
          <a:bodyPr>
            <a:normAutofit/>
          </a:bodyPr>
          <a:lstStyle/>
          <a:p>
            <a:r>
              <a:rPr lang="en-US" sz="5400" b="1" dirty="0">
                <a:latin typeface="Adobe Garamond Pro"/>
                <a:cs typeface="Arial" panose="020B0604020202020204" pitchFamily="34" charset="0"/>
              </a:rPr>
              <a:t>Status</a:t>
            </a:r>
          </a:p>
        </p:txBody>
      </p:sp>
      <p:sp>
        <p:nvSpPr>
          <p:cNvPr id="3" name="Content Placeholder 2">
            <a:extLst>
              <a:ext uri="{FF2B5EF4-FFF2-40B4-BE49-F238E27FC236}">
                <a16:creationId xmlns:a16="http://schemas.microsoft.com/office/drawing/2014/main" id="{CBB42535-3063-A8A6-3016-77FDB3A5C031}"/>
              </a:ext>
            </a:extLst>
          </p:cNvPr>
          <p:cNvSpPr>
            <a:spLocks noGrp="1"/>
          </p:cNvSpPr>
          <p:nvPr>
            <p:ph idx="1"/>
          </p:nvPr>
        </p:nvSpPr>
        <p:spPr/>
        <p:txBody>
          <a:bodyPr/>
          <a:lstStyle/>
          <a:p>
            <a:r>
              <a:rPr lang="en-US" sz="4800" dirty="0">
                <a:latin typeface="Calibri" panose="020F0502020204030204" pitchFamily="34" charset="0"/>
                <a:ea typeface="Calibri" panose="020F0502020204030204" pitchFamily="34" charset="0"/>
                <a:cs typeface="Calibri" panose="020F0502020204030204" pitchFamily="34" charset="0"/>
              </a:rPr>
              <a:t>Negotiations ongoing.</a:t>
            </a:r>
          </a:p>
          <a:p>
            <a:r>
              <a:rPr lang="en-US" sz="4800" dirty="0">
                <a:latin typeface="Calibri" panose="020F0502020204030204" pitchFamily="34" charset="0"/>
                <a:ea typeface="Calibri" panose="020F0502020204030204" pitchFamily="34" charset="0"/>
                <a:cs typeface="Calibri" panose="020F0502020204030204" pitchFamily="34" charset="0"/>
              </a:rPr>
              <a:t>Legislation next week is possible.  Stay tuned.</a:t>
            </a:r>
          </a:p>
          <a:p>
            <a:endParaRPr lang="en-US" dirty="0"/>
          </a:p>
        </p:txBody>
      </p:sp>
    </p:spTree>
    <p:extLst>
      <p:ext uri="{BB962C8B-B14F-4D97-AF65-F5344CB8AC3E}">
        <p14:creationId xmlns:p14="http://schemas.microsoft.com/office/powerpoint/2010/main" val="1845208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mt="25000"/>
          </a:blip>
          <a:stretch>
            <a:fillRect/>
          </a:stretch>
        </p:blipFill>
        <p:spPr>
          <a:xfrm>
            <a:off x="1" y="1415434"/>
            <a:ext cx="12192004" cy="5442567"/>
          </a:xfrm>
          <a:prstGeom prst="rect">
            <a:avLst/>
          </a:prstGeom>
          <a:noFill/>
          <a:ln>
            <a:noFill/>
          </a:ln>
        </p:spPr>
      </p:pic>
      <p:sp>
        <p:nvSpPr>
          <p:cNvPr id="55" name="Google Shape;55;p13"/>
          <p:cNvSpPr txBox="1">
            <a:spLocks noGrp="1"/>
          </p:cNvSpPr>
          <p:nvPr>
            <p:ph type="body" idx="1"/>
          </p:nvPr>
        </p:nvSpPr>
        <p:spPr>
          <a:xfrm>
            <a:off x="415600" y="1415433"/>
            <a:ext cx="11360800" cy="4930400"/>
          </a:xfrm>
          <a:prstGeom prst="rect">
            <a:avLst/>
          </a:prstGeom>
        </p:spPr>
        <p:txBody>
          <a:bodyPr spcFirstLastPara="1" wrap="square" lIns="121900" tIns="121900" rIns="121900" bIns="121900" anchor="t" anchorCtr="0">
            <a:noAutofit/>
          </a:bodyPr>
          <a:lstStyle/>
          <a:p>
            <a:pPr marL="0" indent="0">
              <a:lnSpc>
                <a:spcPct val="105000"/>
              </a:lnSpc>
              <a:buClr>
                <a:schemeClr val="dk1"/>
              </a:buClr>
              <a:buSzPts val="1100"/>
              <a:buNone/>
            </a:pPr>
            <a:r>
              <a:rPr lang="en" sz="1867" b="1" dirty="0">
                <a:solidFill>
                  <a:schemeClr val="accent5">
                    <a:lumMod val="75000"/>
                  </a:schemeClr>
                </a:solidFill>
                <a:latin typeface="Franklin Gothic Medium" panose="020B0603020102020204" pitchFamily="34" charset="0"/>
                <a:ea typeface="Georgia"/>
                <a:cs typeface="Georgia"/>
                <a:sym typeface="Georgia"/>
              </a:rPr>
              <a:t>“Immigrants are still going through the same situations…You almost always do not qualify [</a:t>
            </a:r>
            <a:r>
              <a:rPr lang="en-US" sz="1867" b="1" dirty="0">
                <a:solidFill>
                  <a:schemeClr val="accent5">
                    <a:lumMod val="75000"/>
                  </a:schemeClr>
                </a:solidFill>
                <a:latin typeface="Franklin Gothic Medium" panose="020B0603020102020204" pitchFamily="34" charset="0"/>
                <a:ea typeface="Georgia"/>
                <a:cs typeface="Georgia"/>
                <a:sym typeface="Georgia"/>
              </a:rPr>
              <a:t>for a loan] </a:t>
            </a:r>
            <a:r>
              <a:rPr lang="en" sz="1867" b="1" dirty="0">
                <a:solidFill>
                  <a:schemeClr val="accent5">
                    <a:lumMod val="75000"/>
                  </a:schemeClr>
                </a:solidFill>
                <a:latin typeface="Franklin Gothic Medium" panose="020B0603020102020204" pitchFamily="34" charset="0"/>
                <a:ea typeface="Georgia"/>
                <a:cs typeface="Georgia"/>
                <a:sym typeface="Georgia"/>
              </a:rPr>
              <a:t>and they give you a high interest rate. When there are no requirements, they ask you to have a good record or background. Even then, when they see how much you earn, they tell you no and they keep taking more and more money that you don't have.” (translated from Spanish)</a:t>
            </a:r>
            <a:r>
              <a:rPr lang="en" sz="1867" dirty="0">
                <a:solidFill>
                  <a:schemeClr val="accent5">
                    <a:lumMod val="75000"/>
                  </a:schemeClr>
                </a:solidFill>
                <a:latin typeface="Franklin Gothic Medium" panose="020B0603020102020204" pitchFamily="34" charset="0"/>
                <a:ea typeface="Georgia"/>
                <a:cs typeface="Georgia"/>
                <a:sym typeface="Georgia"/>
              </a:rPr>
              <a:t> </a:t>
            </a:r>
            <a:r>
              <a:rPr lang="en" sz="1867" dirty="0">
                <a:solidFill>
                  <a:schemeClr val="accent5">
                    <a:lumMod val="75000"/>
                  </a:schemeClr>
                </a:solidFill>
                <a:latin typeface="Georgia"/>
                <a:ea typeface="Georgia"/>
                <a:cs typeface="Georgia"/>
                <a:sym typeface="Georgia"/>
              </a:rPr>
              <a:t>			</a:t>
            </a:r>
            <a:r>
              <a:rPr lang="en" sz="1867" dirty="0">
                <a:solidFill>
                  <a:schemeClr val="dk1"/>
                </a:solidFill>
                <a:latin typeface="Georgia"/>
                <a:ea typeface="Georgia"/>
                <a:cs typeface="Georgia"/>
                <a:sym typeface="Georgia"/>
              </a:rPr>
              <a:t>– Isabel, Logan Square</a:t>
            </a:r>
            <a:endParaRPr sz="1867" dirty="0">
              <a:solidFill>
                <a:schemeClr val="dk1"/>
              </a:solidFill>
              <a:latin typeface="Georgia"/>
              <a:ea typeface="Georgia"/>
              <a:cs typeface="Georgia"/>
              <a:sym typeface="Georgia"/>
            </a:endParaRPr>
          </a:p>
          <a:p>
            <a:pPr marL="0" indent="0">
              <a:lnSpc>
                <a:spcPct val="105000"/>
              </a:lnSpc>
              <a:buClr>
                <a:schemeClr val="dk1"/>
              </a:buClr>
              <a:buSzPts val="1100"/>
              <a:buNone/>
            </a:pPr>
            <a:endParaRPr sz="1867" dirty="0">
              <a:solidFill>
                <a:schemeClr val="dk1"/>
              </a:solidFill>
              <a:highlight>
                <a:srgbClr val="FCE5CD"/>
              </a:highlight>
              <a:latin typeface="Franklin Gothic Medium" panose="020B0603020102020204" pitchFamily="34" charset="0"/>
              <a:ea typeface="Georgia"/>
              <a:cs typeface="Georgia"/>
              <a:sym typeface="Georgia"/>
            </a:endParaRPr>
          </a:p>
          <a:p>
            <a:pPr marL="0" indent="0">
              <a:lnSpc>
                <a:spcPct val="105000"/>
              </a:lnSpc>
              <a:buNone/>
            </a:pPr>
            <a:r>
              <a:rPr lang="en" sz="1867" b="1" dirty="0">
                <a:solidFill>
                  <a:schemeClr val="bg2"/>
                </a:solidFill>
                <a:latin typeface="Franklin Gothic Medium" panose="020B0603020102020204" pitchFamily="34" charset="0"/>
                <a:ea typeface="Georgia"/>
                <a:cs typeface="Georgia"/>
                <a:sym typeface="Georgia"/>
              </a:rPr>
              <a:t>“...Even nowadays, some people still don't trust banks. Banks are not very friendly towards people with ITINs. It took me years to build credit, for example.”                                                              </a:t>
            </a:r>
            <a:r>
              <a:rPr lang="en" sz="1867" dirty="0">
                <a:solidFill>
                  <a:schemeClr val="dk1"/>
                </a:solidFill>
                <a:latin typeface="Georgia"/>
                <a:ea typeface="Georgia"/>
                <a:cs typeface="Georgia"/>
                <a:sym typeface="Georgia"/>
              </a:rPr>
              <a:t>– Monica, Logan Square</a:t>
            </a:r>
            <a:endParaRPr sz="1867" dirty="0">
              <a:solidFill>
                <a:schemeClr val="dk1"/>
              </a:solidFill>
              <a:latin typeface="Georgia"/>
              <a:ea typeface="Georgia"/>
              <a:cs typeface="Georgia"/>
              <a:sym typeface="Georgia"/>
            </a:endParaRPr>
          </a:p>
          <a:p>
            <a:pPr marL="0" indent="0">
              <a:lnSpc>
                <a:spcPct val="105000"/>
              </a:lnSpc>
              <a:buNone/>
            </a:pPr>
            <a:endParaRPr sz="1867" dirty="0">
              <a:solidFill>
                <a:schemeClr val="dk1"/>
              </a:solidFill>
              <a:latin typeface="Georgia"/>
              <a:ea typeface="Georgia"/>
              <a:cs typeface="Georgia"/>
              <a:sym typeface="Georgia"/>
            </a:endParaRPr>
          </a:p>
          <a:p>
            <a:pPr marL="0" indent="0">
              <a:lnSpc>
                <a:spcPct val="105000"/>
              </a:lnSpc>
              <a:buNone/>
            </a:pPr>
            <a:r>
              <a:rPr lang="en" sz="1867" b="1" dirty="0">
                <a:solidFill>
                  <a:srgbClr val="04756F"/>
                </a:solidFill>
                <a:latin typeface="Franklin Gothic Medium" panose="020B0603020102020204" pitchFamily="34" charset="0"/>
                <a:ea typeface="Georgia"/>
                <a:cs typeface="Georgia"/>
                <a:sym typeface="Georgia"/>
              </a:rPr>
              <a:t>“I think when it comes to income, they don’t have a lot of options for self-employment. They want a W-2. Some people make a lot of money doing hair, etc. and have the receipts to prove it, but if they don’t have a W-2 then they don’t give them a loan.” </a:t>
            </a:r>
            <a:r>
              <a:rPr lang="en" sz="1867" dirty="0">
                <a:solidFill>
                  <a:schemeClr val="dk1"/>
                </a:solidFill>
                <a:latin typeface="Georgia"/>
                <a:ea typeface="Georgia"/>
                <a:cs typeface="Georgia"/>
                <a:sym typeface="Georgia"/>
              </a:rPr>
              <a:t>					– Linsey, Chatham</a:t>
            </a:r>
            <a:endParaRPr sz="1867" dirty="0">
              <a:solidFill>
                <a:schemeClr val="dk1"/>
              </a:solidFill>
              <a:latin typeface="Georgia"/>
              <a:ea typeface="Georgia"/>
              <a:cs typeface="Georgia"/>
              <a:sym typeface="Georgia"/>
            </a:endParaRPr>
          </a:p>
          <a:p>
            <a:pPr marL="0" indent="0">
              <a:lnSpc>
                <a:spcPct val="105000"/>
              </a:lnSpc>
              <a:buNone/>
            </a:pPr>
            <a:endParaRPr sz="1867" dirty="0">
              <a:solidFill>
                <a:schemeClr val="dk1"/>
              </a:solidFill>
              <a:highlight>
                <a:srgbClr val="FFFFFF"/>
              </a:highlight>
              <a:latin typeface="Georgia"/>
              <a:ea typeface="Georgia"/>
              <a:cs typeface="Georgia"/>
              <a:sym typeface="Georgia"/>
            </a:endParaRPr>
          </a:p>
          <a:p>
            <a:pPr marL="0" indent="0">
              <a:lnSpc>
                <a:spcPct val="105000"/>
              </a:lnSpc>
              <a:buClr>
                <a:schemeClr val="dk1"/>
              </a:buClr>
              <a:buSzPts val="1100"/>
              <a:buNone/>
            </a:pPr>
            <a:r>
              <a:rPr lang="en" sz="1867" b="1" dirty="0">
                <a:solidFill>
                  <a:schemeClr val="bg2"/>
                </a:solidFill>
                <a:latin typeface="Franklin Gothic Medium" panose="020B0603020102020204" pitchFamily="34" charset="0"/>
                <a:ea typeface="Georgia"/>
                <a:cs typeface="Georgia"/>
                <a:sym typeface="Georgia"/>
              </a:rPr>
              <a:t>“Honestly, I think outside of loans a lot of people I know, everyone from physicians to teenagers and everything in between, myself included, is using the gig economy...The gig economy is sort of everyone’s go-to as opposed to payday loans, as opposed to any loans. You know you’re earning your own money.” </a:t>
            </a:r>
            <a:r>
              <a:rPr lang="en" sz="1867" dirty="0">
                <a:solidFill>
                  <a:schemeClr val="dk1"/>
                </a:solidFill>
                <a:latin typeface="Georgia"/>
                <a:ea typeface="Georgia"/>
                <a:cs typeface="Georgia"/>
                <a:sym typeface="Georgia"/>
              </a:rPr>
              <a:t>											 – Tamya, South Shore</a:t>
            </a:r>
            <a:endParaRPr sz="1867" dirty="0">
              <a:solidFill>
                <a:schemeClr val="dk1"/>
              </a:solidFill>
              <a:latin typeface="Georgia"/>
              <a:ea typeface="Georgia"/>
              <a:cs typeface="Georgia"/>
              <a:sym typeface="Georgia"/>
            </a:endParaRPr>
          </a:p>
        </p:txBody>
      </p:sp>
      <p:sp>
        <p:nvSpPr>
          <p:cNvPr id="56" name="Google Shape;56;p13"/>
          <p:cNvSpPr txBox="1">
            <a:spLocks noGrp="1"/>
          </p:cNvSpPr>
          <p:nvPr>
            <p:ph type="title"/>
          </p:nvPr>
        </p:nvSpPr>
        <p:spPr>
          <a:xfrm>
            <a:off x="415600" y="186967"/>
            <a:ext cx="9342000" cy="763600"/>
          </a:xfrm>
          <a:prstGeom prst="rect">
            <a:avLst/>
          </a:prstGeom>
        </p:spPr>
        <p:txBody>
          <a:bodyPr spcFirstLastPara="1" wrap="square" lIns="121900" tIns="121900" rIns="121900" bIns="121900" anchor="t" anchorCtr="0">
            <a:noAutofit/>
          </a:bodyPr>
          <a:lstStyle/>
          <a:p>
            <a:pPr>
              <a:buSzPts val="990"/>
            </a:pPr>
            <a:r>
              <a:rPr lang="en" sz="3360" b="1" dirty="0">
                <a:solidFill>
                  <a:srgbClr val="2EBCB3"/>
                </a:solidFill>
                <a:latin typeface="Source Sans Pro"/>
                <a:ea typeface="Source Sans Pro"/>
                <a:cs typeface="Source Sans Pro"/>
                <a:sym typeface="Source Sans Pro"/>
              </a:rPr>
              <a:t>Work to Meet Consumers’ Needs for Short-term Cash Continues</a:t>
            </a:r>
            <a:endParaRPr sz="3360" b="1" dirty="0">
              <a:solidFill>
                <a:srgbClr val="2EBCB3"/>
              </a:solidFill>
              <a:latin typeface="Source Sans Pro"/>
              <a:ea typeface="Source Sans Pro"/>
              <a:cs typeface="Source Sans Pro"/>
              <a:sym typeface="Source Sans Pro"/>
            </a:endParaRPr>
          </a:p>
        </p:txBody>
      </p:sp>
      <p:pic>
        <p:nvPicPr>
          <p:cNvPr id="57" name="Google Shape;57;p13"/>
          <p:cNvPicPr preferRelativeResize="0"/>
          <p:nvPr/>
        </p:nvPicPr>
        <p:blipFill>
          <a:blip r:embed="rId4">
            <a:alphaModFix/>
          </a:blip>
          <a:stretch>
            <a:fillRect/>
          </a:stretch>
        </p:blipFill>
        <p:spPr>
          <a:xfrm>
            <a:off x="9656067" y="487567"/>
            <a:ext cx="2326635" cy="8800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
                                            <p:txEl>
                                              <p:pRg st="0" end="0"/>
                                            </p:txEl>
                                          </p:spTgt>
                                        </p:tgtEl>
                                        <p:attrNameLst>
                                          <p:attrName>style.visibility</p:attrName>
                                        </p:attrNameLst>
                                      </p:cBhvr>
                                      <p:to>
                                        <p:strVal val="visible"/>
                                      </p:to>
                                    </p:set>
                                    <p:animEffect transition="in" filter="fade">
                                      <p:cBhvr>
                                        <p:cTn id="7" dur="2000"/>
                                        <p:tgtEl>
                                          <p:spTgt spid="55">
                                            <p:txEl>
                                              <p:pRg st="0" end="0"/>
                                            </p:txEl>
                                          </p:spTgt>
                                        </p:tgtEl>
                                      </p:cBhvr>
                                    </p:animEffect>
                                    <p:anim calcmode="lin" valueType="num">
                                      <p:cBhvr>
                                        <p:cTn id="8" dur="2000" fill="hold"/>
                                        <p:tgtEl>
                                          <p:spTgt spid="55">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5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5">
                                            <p:txEl>
                                              <p:pRg st="2" end="2"/>
                                            </p:txEl>
                                          </p:spTgt>
                                        </p:tgtEl>
                                        <p:attrNameLst>
                                          <p:attrName>style.visibility</p:attrName>
                                        </p:attrNameLst>
                                      </p:cBhvr>
                                      <p:to>
                                        <p:strVal val="visible"/>
                                      </p:to>
                                    </p:set>
                                    <p:animEffect transition="in" filter="fade">
                                      <p:cBhvr>
                                        <p:cTn id="14" dur="2000"/>
                                        <p:tgtEl>
                                          <p:spTgt spid="55">
                                            <p:txEl>
                                              <p:pRg st="2" end="2"/>
                                            </p:txEl>
                                          </p:spTgt>
                                        </p:tgtEl>
                                      </p:cBhvr>
                                    </p:animEffect>
                                    <p:anim calcmode="lin" valueType="num">
                                      <p:cBhvr>
                                        <p:cTn id="15" dur="2000" fill="hold"/>
                                        <p:tgtEl>
                                          <p:spTgt spid="55">
                                            <p:txEl>
                                              <p:pRg st="2" end="2"/>
                                            </p:txEl>
                                          </p:spTgt>
                                        </p:tgtEl>
                                        <p:attrNameLst>
                                          <p:attrName>ppt_x</p:attrName>
                                        </p:attrNameLst>
                                      </p:cBhvr>
                                      <p:tavLst>
                                        <p:tav tm="0">
                                          <p:val>
                                            <p:strVal val="#ppt_x"/>
                                          </p:val>
                                        </p:tav>
                                        <p:tav tm="100000">
                                          <p:val>
                                            <p:strVal val="#ppt_x"/>
                                          </p:val>
                                        </p:tav>
                                      </p:tavLst>
                                    </p:anim>
                                    <p:anim calcmode="lin" valueType="num">
                                      <p:cBhvr>
                                        <p:cTn id="16" dur="2000" fill="hold"/>
                                        <p:tgtEl>
                                          <p:spTgt spid="5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5">
                                            <p:txEl>
                                              <p:pRg st="4" end="4"/>
                                            </p:txEl>
                                          </p:spTgt>
                                        </p:tgtEl>
                                        <p:attrNameLst>
                                          <p:attrName>style.visibility</p:attrName>
                                        </p:attrNameLst>
                                      </p:cBhvr>
                                      <p:to>
                                        <p:strVal val="visible"/>
                                      </p:to>
                                    </p:set>
                                    <p:animEffect transition="in" filter="fade">
                                      <p:cBhvr>
                                        <p:cTn id="21" dur="2000"/>
                                        <p:tgtEl>
                                          <p:spTgt spid="55">
                                            <p:txEl>
                                              <p:pRg st="4" end="4"/>
                                            </p:txEl>
                                          </p:spTgt>
                                        </p:tgtEl>
                                      </p:cBhvr>
                                    </p:animEffect>
                                    <p:anim calcmode="lin" valueType="num">
                                      <p:cBhvr>
                                        <p:cTn id="22" dur="2000" fill="hold"/>
                                        <p:tgtEl>
                                          <p:spTgt spid="55">
                                            <p:txEl>
                                              <p:pRg st="4" end="4"/>
                                            </p:txEl>
                                          </p:spTgt>
                                        </p:tgtEl>
                                        <p:attrNameLst>
                                          <p:attrName>ppt_x</p:attrName>
                                        </p:attrNameLst>
                                      </p:cBhvr>
                                      <p:tavLst>
                                        <p:tav tm="0">
                                          <p:val>
                                            <p:strVal val="#ppt_x"/>
                                          </p:val>
                                        </p:tav>
                                        <p:tav tm="100000">
                                          <p:val>
                                            <p:strVal val="#ppt_x"/>
                                          </p:val>
                                        </p:tav>
                                      </p:tavLst>
                                    </p:anim>
                                    <p:anim calcmode="lin" valueType="num">
                                      <p:cBhvr>
                                        <p:cTn id="23" dur="2000" fill="hold"/>
                                        <p:tgtEl>
                                          <p:spTgt spid="5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5">
                                            <p:txEl>
                                              <p:pRg st="6" end="6"/>
                                            </p:txEl>
                                          </p:spTgt>
                                        </p:tgtEl>
                                        <p:attrNameLst>
                                          <p:attrName>style.visibility</p:attrName>
                                        </p:attrNameLst>
                                      </p:cBhvr>
                                      <p:to>
                                        <p:strVal val="visible"/>
                                      </p:to>
                                    </p:set>
                                    <p:animEffect transition="in" filter="fade">
                                      <p:cBhvr>
                                        <p:cTn id="28" dur="2000"/>
                                        <p:tgtEl>
                                          <p:spTgt spid="55">
                                            <p:txEl>
                                              <p:pRg st="6" end="6"/>
                                            </p:txEl>
                                          </p:spTgt>
                                        </p:tgtEl>
                                      </p:cBhvr>
                                    </p:animEffect>
                                    <p:anim calcmode="lin" valueType="num">
                                      <p:cBhvr>
                                        <p:cTn id="29" dur="2000" fill="hold"/>
                                        <p:tgtEl>
                                          <p:spTgt spid="55">
                                            <p:txEl>
                                              <p:pRg st="6" end="6"/>
                                            </p:txEl>
                                          </p:spTgt>
                                        </p:tgtEl>
                                        <p:attrNameLst>
                                          <p:attrName>ppt_x</p:attrName>
                                        </p:attrNameLst>
                                      </p:cBhvr>
                                      <p:tavLst>
                                        <p:tav tm="0">
                                          <p:val>
                                            <p:strVal val="#ppt_x"/>
                                          </p:val>
                                        </p:tav>
                                        <p:tav tm="100000">
                                          <p:val>
                                            <p:strVal val="#ppt_x"/>
                                          </p:val>
                                        </p:tav>
                                      </p:tavLst>
                                    </p:anim>
                                    <p:anim calcmode="lin" valueType="num">
                                      <p:cBhvr>
                                        <p:cTn id="30" dur="2000" fill="hold"/>
                                        <p:tgtEl>
                                          <p:spTgt spid="5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314E93-0AB7-E293-B14F-8D4AD631D8D4}"/>
              </a:ext>
            </a:extLst>
          </p:cNvPr>
          <p:cNvSpPr txBox="1"/>
          <p:nvPr/>
        </p:nvSpPr>
        <p:spPr>
          <a:xfrm>
            <a:off x="182117" y="1404357"/>
            <a:ext cx="11827765" cy="51783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900" b="1" i="0"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Credit Repair Organizations (CROs) promise to “fix” your credit by getting “negative items” off your report</a:t>
            </a:r>
          </a:p>
          <a:p>
            <a:pPr marL="45720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Charge approximately $100-$150 per month for </a:t>
            </a: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disputing services</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contracts have </a:t>
            </a: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no end dates</a:t>
            </a:r>
          </a:p>
          <a:p>
            <a:pPr marL="45720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Among the people we serve, 12% have used credit repair; most have spent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$1,500 - $3,000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over 2-3 years; many have tried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several times</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average</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score when we meet them is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587 (subprime)</a:t>
            </a:r>
          </a:p>
          <a:p>
            <a:pPr marL="457200" marR="0" lvl="1" indent="0" algn="l" defTabSz="914400" rtl="0" eaLnBrk="1" fontAlgn="auto" latinLnBrk="0" hangingPunct="1">
              <a:lnSpc>
                <a:spcPct val="100000"/>
              </a:lnSpc>
              <a:spcBef>
                <a:spcPts val="0"/>
              </a:spcBef>
              <a:spcAft>
                <a:spcPts val="900"/>
              </a:spcAft>
              <a:buClrTx/>
              <a:buSzTx/>
              <a:buFontTx/>
              <a:buNone/>
              <a:tabLst/>
              <a:defRPr/>
            </a:pP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What Keeps them Connected?  </a:t>
            </a:r>
          </a:p>
          <a:p>
            <a:pPr marL="914400" marR="0" lvl="2"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Almost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ALL</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see progress early on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items get removed; scores increase (not large increases, but real)</a:t>
            </a:r>
          </a:p>
          <a:p>
            <a:pPr marL="914400" marR="0" lvl="3"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Obscures what happens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next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progress slows or stops; credit gains dissipate; many removed items begin to show up again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consumers don’t know why</a:t>
            </a:r>
          </a:p>
          <a:p>
            <a:pPr marL="457200" marR="0" lvl="1" indent="0" algn="l" defTabSz="914400" rtl="0" eaLnBrk="1" fontAlgn="auto" latinLnBrk="0" hangingPunct="1">
              <a:lnSpc>
                <a:spcPct val="100000"/>
              </a:lnSpc>
              <a:spcBef>
                <a:spcPts val="0"/>
              </a:spcBef>
              <a:spcAft>
                <a:spcPts val="900"/>
              </a:spcAft>
              <a:buClrTx/>
              <a:buSzTx/>
              <a:buFontTx/>
              <a:buNone/>
              <a:tabLst/>
              <a:defRPr/>
            </a:pP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Reason (Well-Hidden):  </a:t>
            </a:r>
          </a:p>
          <a:p>
            <a:pPr marL="91440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Most removals have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nothing</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to do w/</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substance</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of disputes; have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everything</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to do w/</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volume</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of disputes</a:t>
            </a:r>
          </a:p>
          <a:p>
            <a:pPr marL="1200150" marR="0" lvl="2"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By law, credit bureaus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have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to respond to consumer disputes within 30 days OR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remove</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the item altogether (often called the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“30-day rule”</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t>
            </a:r>
          </a:p>
          <a:p>
            <a:pPr marL="1197864" marR="0" lvl="2"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Knowing this, CROs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inundate</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the bureaus with disputes; forcing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enough</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removals to keep consumers connected and engaged</a:t>
            </a:r>
          </a:p>
        </p:txBody>
      </p:sp>
      <p:sp>
        <p:nvSpPr>
          <p:cNvPr id="2" name="Title 1">
            <a:extLst>
              <a:ext uri="{FF2B5EF4-FFF2-40B4-BE49-F238E27FC236}">
                <a16:creationId xmlns:a16="http://schemas.microsoft.com/office/drawing/2014/main" id="{4E7BBAA8-266B-B1D0-674F-7465FBF491C1}"/>
              </a:ext>
            </a:extLst>
          </p:cNvPr>
          <p:cNvSpPr txBox="1">
            <a:spLocks/>
          </p:cNvSpPr>
          <p:nvPr/>
        </p:nvSpPr>
        <p:spPr>
          <a:xfrm>
            <a:off x="182117" y="109578"/>
            <a:ext cx="10992130" cy="1192715"/>
          </a:xfrm>
          <a:prstGeom prst="rect">
            <a:avLst/>
          </a:prstGeom>
        </p:spPr>
        <p:txBody>
          <a:bodyPr vert="horz" lIns="91440" tIns="45720" rIns="91440" bIns="45720" rtlCol="0" anchor="ctr">
            <a:normAutofit/>
          </a:bodyPr>
          <a:lstStyle>
            <a:lvl1pPr algn="l" defTabSz="914364" rtl="0" eaLnBrk="1" latinLnBrk="0" hangingPunct="1">
              <a:lnSpc>
                <a:spcPct val="90000"/>
              </a:lnSpc>
              <a:spcBef>
                <a:spcPct val="0"/>
              </a:spcBef>
              <a:buNone/>
              <a:defRPr sz="4400" b="1" i="0" kern="1200">
                <a:solidFill>
                  <a:schemeClr val="tx1"/>
                </a:solidFill>
                <a:latin typeface="Montserrat" pitchFamily="2" charset="77"/>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Credit Repair Reform:</a:t>
            </a:r>
          </a:p>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HB3461 (Meyers-Martin) &amp; SB2135 (Feigenholtz)</a:t>
            </a:r>
            <a:endParaRPr kumimoji="0" lang="en-US" sz="3200" b="0" i="0" u="none" strike="noStrike" kern="1200" cap="none" spc="0" normalizeH="0" baseline="0" noProof="0" dirty="0">
              <a:ln>
                <a:noFill/>
              </a:ln>
              <a:solidFill>
                <a:prstClr val="black"/>
              </a:solidFill>
              <a:effectLst/>
              <a:uLnTx/>
              <a:uFillTx/>
              <a:latin typeface="Montserrat" pitchFamily="2" charset="77"/>
              <a:ea typeface="+mj-ea"/>
              <a:cs typeface="+mj-cs"/>
            </a:endParaRPr>
          </a:p>
        </p:txBody>
      </p:sp>
      <p:cxnSp>
        <p:nvCxnSpPr>
          <p:cNvPr id="5" name="Straight Connector 4">
            <a:extLst>
              <a:ext uri="{FF2B5EF4-FFF2-40B4-BE49-F238E27FC236}">
                <a16:creationId xmlns:a16="http://schemas.microsoft.com/office/drawing/2014/main" id="{D524A741-D9EE-F0B9-2A53-7D5CF7D25377}"/>
              </a:ext>
            </a:extLst>
          </p:cNvPr>
          <p:cNvCxnSpPr>
            <a:cxnSpLocks/>
          </p:cNvCxnSpPr>
          <p:nvPr/>
        </p:nvCxnSpPr>
        <p:spPr>
          <a:xfrm>
            <a:off x="240338" y="1200229"/>
            <a:ext cx="806857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040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314E93-0AB7-E293-B14F-8D4AD631D8D4}"/>
              </a:ext>
            </a:extLst>
          </p:cNvPr>
          <p:cNvSpPr txBox="1"/>
          <p:nvPr/>
        </p:nvSpPr>
        <p:spPr>
          <a:xfrm>
            <a:off x="144454" y="1644963"/>
            <a:ext cx="7060523" cy="390876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300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  What’s the problem?</a:t>
            </a:r>
          </a:p>
          <a:p>
            <a:pPr marL="457200" marR="0" lvl="1" indent="-285750" algn="l" defTabSz="914400" rtl="0" eaLnBrk="1" fontAlgn="auto" latinLnBrk="0" hangingPunct="1">
              <a:lnSpc>
                <a:spcPct val="100000"/>
              </a:lnSpc>
              <a:spcBef>
                <a:spcPts val="0"/>
              </a:spcBef>
              <a:spcAft>
                <a:spcPts val="1200"/>
              </a:spcAft>
              <a:buClr>
                <a:srgbClr val="4472C4"/>
              </a:buClr>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If a “removed” item was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ACCURATE</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it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can</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(and most likely will) be “reinserted”</a:t>
            </a:r>
            <a:endPar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endParaRPr>
          </a:p>
          <a:p>
            <a:pPr marL="1097280" marR="0" lvl="2" indent="-36576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Creditors have that right</a:t>
            </a:r>
            <a:endPar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endParaRPr>
          </a:p>
          <a:p>
            <a:pPr marL="457200" marR="0" lvl="1" indent="-285750" algn="l" defTabSz="914400" rtl="0" eaLnBrk="1" fontAlgn="auto" latinLnBrk="0" hangingPunct="1">
              <a:lnSpc>
                <a:spcPct val="100000"/>
              </a:lnSpc>
              <a:spcBef>
                <a:spcPts val="0"/>
              </a:spcBef>
              <a:spcAft>
                <a:spcPts val="7200"/>
              </a:spcAft>
              <a:buClr>
                <a:srgbClr val="4472C4"/>
              </a:buClr>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CROs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ALWAYS TELL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consumers when items get “removed”</a:t>
            </a:r>
          </a:p>
          <a:p>
            <a:pPr marL="457200" marR="0" lvl="1" indent="-285750" algn="l" defTabSz="914400" rtl="0" eaLnBrk="1" fontAlgn="auto" latinLnBrk="0" hangingPunct="1">
              <a:lnSpc>
                <a:spcPct val="100000"/>
              </a:lnSpc>
              <a:spcBef>
                <a:spcPts val="0"/>
              </a:spcBef>
              <a:spcAft>
                <a:spcPts val="600"/>
              </a:spcAft>
              <a:buClr>
                <a:srgbClr val="4472C4"/>
              </a:buClr>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They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DON’T TELL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consumers when items get “reinserted”      </a:t>
            </a:r>
          </a:p>
          <a:p>
            <a:pPr marL="1097280" marR="0" lvl="2" indent="-36576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Item shows up again; consumers don’t know why</a:t>
            </a:r>
            <a:endPar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4E7BBAA8-266B-B1D0-674F-7465FBF491C1}"/>
              </a:ext>
            </a:extLst>
          </p:cNvPr>
          <p:cNvSpPr txBox="1">
            <a:spLocks/>
          </p:cNvSpPr>
          <p:nvPr/>
        </p:nvSpPr>
        <p:spPr>
          <a:xfrm>
            <a:off x="250189" y="109260"/>
            <a:ext cx="10992130" cy="1192715"/>
          </a:xfrm>
          <a:prstGeom prst="rect">
            <a:avLst/>
          </a:prstGeom>
        </p:spPr>
        <p:txBody>
          <a:bodyPr vert="horz" lIns="91440" tIns="45720" rIns="91440" bIns="45720" rtlCol="0" anchor="ctr">
            <a:normAutofit/>
          </a:bodyPr>
          <a:lstStyle>
            <a:lvl1pPr algn="l" defTabSz="914364" rtl="0" eaLnBrk="1" latinLnBrk="0" hangingPunct="1">
              <a:lnSpc>
                <a:spcPct val="90000"/>
              </a:lnSpc>
              <a:spcBef>
                <a:spcPct val="0"/>
              </a:spcBef>
              <a:buNone/>
              <a:defRPr sz="4400" b="1" i="0" kern="1200">
                <a:solidFill>
                  <a:schemeClr val="tx1"/>
                </a:solidFill>
                <a:latin typeface="Montserrat" pitchFamily="2" charset="77"/>
                <a:ea typeface="+mj-ea"/>
                <a:cs typeface="+mj-cs"/>
              </a:defRPr>
            </a:lvl1pPr>
          </a:lstStyle>
          <a:p>
            <a:pPr marL="0" marR="0" lvl="0" indent="0" algn="l" defTabSz="914364"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Credit Repair Reform:</a:t>
            </a:r>
          </a:p>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HB3461 (Meyers-Martin) &amp; SB2135 (Feigenholtz)</a:t>
            </a:r>
            <a:endParaRPr kumimoji="0" lang="en-US" sz="2600" b="0" i="0" u="none" strike="noStrike" kern="1200" cap="none" spc="0" normalizeH="0" baseline="0" noProof="0" dirty="0">
              <a:ln>
                <a:noFill/>
              </a:ln>
              <a:solidFill>
                <a:prstClr val="black"/>
              </a:solidFill>
              <a:effectLst/>
              <a:uLnTx/>
              <a:uFillTx/>
              <a:latin typeface="Montserrat" pitchFamily="2" charset="77"/>
              <a:ea typeface="+mj-ea"/>
              <a:cs typeface="+mj-cs"/>
            </a:endParaRPr>
          </a:p>
        </p:txBody>
      </p:sp>
      <p:cxnSp>
        <p:nvCxnSpPr>
          <p:cNvPr id="5" name="Straight Connector 4">
            <a:extLst>
              <a:ext uri="{FF2B5EF4-FFF2-40B4-BE49-F238E27FC236}">
                <a16:creationId xmlns:a16="http://schemas.microsoft.com/office/drawing/2014/main" id="{D524A741-D9EE-F0B9-2A53-7D5CF7D25377}"/>
              </a:ext>
            </a:extLst>
          </p:cNvPr>
          <p:cNvCxnSpPr>
            <a:cxnSpLocks/>
          </p:cNvCxnSpPr>
          <p:nvPr/>
        </p:nvCxnSpPr>
        <p:spPr>
          <a:xfrm>
            <a:off x="410352" y="1206016"/>
            <a:ext cx="613463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E19488DD-0C2E-3C96-77F9-8090092808A5}"/>
              </a:ext>
            </a:extLst>
          </p:cNvPr>
          <p:cNvGrpSpPr/>
          <p:nvPr/>
        </p:nvGrpSpPr>
        <p:grpSpPr>
          <a:xfrm>
            <a:off x="7123408" y="418700"/>
            <a:ext cx="4924137" cy="5845996"/>
            <a:chOff x="6242219" y="567891"/>
            <a:chExt cx="4932712" cy="6035040"/>
          </a:xfrm>
        </p:grpSpPr>
        <p:sp>
          <p:nvSpPr>
            <p:cNvPr id="6" name="Rectangle 5">
              <a:extLst>
                <a:ext uri="{FF2B5EF4-FFF2-40B4-BE49-F238E27FC236}">
                  <a16:creationId xmlns:a16="http://schemas.microsoft.com/office/drawing/2014/main" id="{F1431FE3-8600-3AE1-E69F-212F3F10135D}"/>
                </a:ext>
              </a:extLst>
            </p:cNvPr>
            <p:cNvSpPr/>
            <p:nvPr/>
          </p:nvSpPr>
          <p:spPr>
            <a:xfrm>
              <a:off x="6242219" y="567891"/>
              <a:ext cx="4845630" cy="6035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D0F973A9-A9B0-DDE0-52C1-91330D51365B}"/>
                </a:ext>
              </a:extLst>
            </p:cNvPr>
            <p:cNvGrpSpPr/>
            <p:nvPr/>
          </p:nvGrpSpPr>
          <p:grpSpPr>
            <a:xfrm>
              <a:off x="6242219" y="671085"/>
              <a:ext cx="4932712" cy="4305256"/>
              <a:chOff x="5998824" y="723195"/>
              <a:chExt cx="5885614" cy="5967663"/>
            </a:xfrm>
          </p:grpSpPr>
          <p:pic>
            <p:nvPicPr>
              <p:cNvPr id="9" name="Picture 8">
                <a:extLst>
                  <a:ext uri="{FF2B5EF4-FFF2-40B4-BE49-F238E27FC236}">
                    <a16:creationId xmlns:a16="http://schemas.microsoft.com/office/drawing/2014/main" id="{2FBE67CE-98E9-D743-2552-F3A471638336}"/>
                  </a:ext>
                </a:extLst>
              </p:cNvPr>
              <p:cNvPicPr>
                <a:picLocks noChangeAspect="1"/>
              </p:cNvPicPr>
              <p:nvPr/>
            </p:nvPicPr>
            <p:blipFill>
              <a:blip r:embed="rId3"/>
              <a:stretch>
                <a:fillRect/>
              </a:stretch>
            </p:blipFill>
            <p:spPr>
              <a:xfrm>
                <a:off x="6200226" y="918406"/>
                <a:ext cx="5557832" cy="1130358"/>
              </a:xfrm>
              <a:prstGeom prst="rect">
                <a:avLst/>
              </a:prstGeom>
              <a:ln>
                <a:noFill/>
              </a:ln>
            </p:spPr>
          </p:pic>
          <p:pic>
            <p:nvPicPr>
              <p:cNvPr id="10" name="Picture 9">
                <a:extLst>
                  <a:ext uri="{FF2B5EF4-FFF2-40B4-BE49-F238E27FC236}">
                    <a16:creationId xmlns:a16="http://schemas.microsoft.com/office/drawing/2014/main" id="{B0FF156C-0D42-D090-81D3-9CB6492FB4A4}"/>
                  </a:ext>
                </a:extLst>
              </p:cNvPr>
              <p:cNvPicPr>
                <a:picLocks noChangeAspect="1"/>
              </p:cNvPicPr>
              <p:nvPr/>
            </p:nvPicPr>
            <p:blipFill>
              <a:blip r:embed="rId4"/>
              <a:stretch>
                <a:fillRect/>
              </a:stretch>
            </p:blipFill>
            <p:spPr>
              <a:xfrm>
                <a:off x="6168678" y="2714163"/>
                <a:ext cx="5576089" cy="3666253"/>
              </a:xfrm>
              <a:prstGeom prst="rect">
                <a:avLst/>
              </a:prstGeom>
              <a:ln>
                <a:noFill/>
              </a:ln>
            </p:spPr>
          </p:pic>
          <p:pic>
            <p:nvPicPr>
              <p:cNvPr id="11" name="Picture 10">
                <a:extLst>
                  <a:ext uri="{FF2B5EF4-FFF2-40B4-BE49-F238E27FC236}">
                    <a16:creationId xmlns:a16="http://schemas.microsoft.com/office/drawing/2014/main" id="{8A2DE15C-F30F-54C3-1301-F3C57DD5C7C1}"/>
                  </a:ext>
                </a:extLst>
              </p:cNvPr>
              <p:cNvPicPr>
                <a:picLocks noChangeAspect="1"/>
              </p:cNvPicPr>
              <p:nvPr/>
            </p:nvPicPr>
            <p:blipFill>
              <a:blip r:embed="rId5"/>
              <a:stretch>
                <a:fillRect/>
              </a:stretch>
            </p:blipFill>
            <p:spPr>
              <a:xfrm>
                <a:off x="6200226" y="2048764"/>
                <a:ext cx="5431400" cy="665399"/>
              </a:xfrm>
              <a:prstGeom prst="rect">
                <a:avLst/>
              </a:prstGeom>
              <a:ln>
                <a:noFill/>
              </a:ln>
            </p:spPr>
          </p:pic>
          <p:sp>
            <p:nvSpPr>
              <p:cNvPr id="12" name="Rectangle 11">
                <a:extLst>
                  <a:ext uri="{FF2B5EF4-FFF2-40B4-BE49-F238E27FC236}">
                    <a16:creationId xmlns:a16="http://schemas.microsoft.com/office/drawing/2014/main" id="{080C46D9-21E5-D188-627A-7D7E7C5A82DF}"/>
                  </a:ext>
                </a:extLst>
              </p:cNvPr>
              <p:cNvSpPr/>
              <p:nvPr/>
            </p:nvSpPr>
            <p:spPr>
              <a:xfrm>
                <a:off x="5998824" y="723195"/>
                <a:ext cx="5885614" cy="5967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598600D-A533-C936-A10E-7AE87557D64F}"/>
                  </a:ext>
                </a:extLst>
              </p:cNvPr>
              <p:cNvSpPr txBox="1"/>
              <p:nvPr/>
            </p:nvSpPr>
            <p:spPr>
              <a:xfrm>
                <a:off x="6924872" y="5743658"/>
                <a:ext cx="537327" cy="253916"/>
              </a:xfrm>
              <a:prstGeom prst="rect">
                <a:avLst/>
              </a:prstGeom>
              <a:noFill/>
              <a:ln>
                <a:no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XXXXX</a:t>
                </a:r>
              </a:p>
            </p:txBody>
          </p:sp>
        </p:grpSp>
        <p:pic>
          <p:nvPicPr>
            <p:cNvPr id="8" name="Picture 7">
              <a:extLst>
                <a:ext uri="{FF2B5EF4-FFF2-40B4-BE49-F238E27FC236}">
                  <a16:creationId xmlns:a16="http://schemas.microsoft.com/office/drawing/2014/main" id="{A2C4CE3B-39B3-39C1-B36F-7A256EE06EE0}"/>
                </a:ext>
              </a:extLst>
            </p:cNvPr>
            <p:cNvPicPr>
              <a:picLocks noChangeAspect="1"/>
            </p:cNvPicPr>
            <p:nvPr/>
          </p:nvPicPr>
          <p:blipFill>
            <a:blip r:embed="rId6"/>
            <a:stretch>
              <a:fillRect/>
            </a:stretch>
          </p:blipFill>
          <p:spPr>
            <a:xfrm>
              <a:off x="6263227" y="4759460"/>
              <a:ext cx="4824622" cy="1766147"/>
            </a:xfrm>
            <a:prstGeom prst="rect">
              <a:avLst/>
            </a:prstGeom>
          </p:spPr>
        </p:pic>
      </p:grpSp>
      <p:sp>
        <p:nvSpPr>
          <p:cNvPr id="15" name="Rectangle 14">
            <a:extLst>
              <a:ext uri="{FF2B5EF4-FFF2-40B4-BE49-F238E27FC236}">
                <a16:creationId xmlns:a16="http://schemas.microsoft.com/office/drawing/2014/main" id="{426C7AF4-5180-0E7A-D7F3-3A4B131D1001}"/>
              </a:ext>
            </a:extLst>
          </p:cNvPr>
          <p:cNvSpPr/>
          <p:nvPr/>
        </p:nvSpPr>
        <p:spPr>
          <a:xfrm>
            <a:off x="7144379" y="546916"/>
            <a:ext cx="4837206" cy="576416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Arrow: Right 17">
            <a:extLst>
              <a:ext uri="{FF2B5EF4-FFF2-40B4-BE49-F238E27FC236}">
                <a16:creationId xmlns:a16="http://schemas.microsoft.com/office/drawing/2014/main" id="{F645FA92-DCF9-9AD3-A4D0-68442F6B868A}"/>
              </a:ext>
            </a:extLst>
          </p:cNvPr>
          <p:cNvSpPr/>
          <p:nvPr/>
        </p:nvSpPr>
        <p:spPr>
          <a:xfrm>
            <a:off x="2989794" y="4105870"/>
            <a:ext cx="975745" cy="583188"/>
          </a:xfrm>
          <a:prstGeom prst="righ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4388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314E93-0AB7-E293-B14F-8D4AD631D8D4}"/>
              </a:ext>
            </a:extLst>
          </p:cNvPr>
          <p:cNvSpPr txBox="1"/>
          <p:nvPr/>
        </p:nvSpPr>
        <p:spPr>
          <a:xfrm>
            <a:off x="344489" y="1373963"/>
            <a:ext cx="11503021" cy="490903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In 1995, federal law passed to address the issue </a:t>
            </a:r>
            <a:r>
              <a:rPr kumimoji="0" lang="en-US" sz="2000" b="0" i="0" u="none"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000" b="1" i="1"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2000" b="1" i="0"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Telemarketing Sales Rule (TSR)</a:t>
            </a:r>
            <a:endParaRPr kumimoji="0" lang="en-US" sz="2000" b="1" i="1"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endParaRPr>
          </a:p>
          <a:p>
            <a:pPr marL="457200" marR="0" lvl="0" indent="-28346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Prohibits CROs from requesting / accepting fees without FIRST providing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proof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of lasting results</a:t>
            </a:r>
          </a:p>
          <a:p>
            <a:pPr marL="914400" marR="0" lvl="1" indent="-283464"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Proof = two credit reports, pulled 6 months apart, showing an item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came off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and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stayed off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(powerful)</a:t>
            </a:r>
          </a:p>
          <a:p>
            <a:pPr marL="457200" marR="0" lvl="0" indent="-283464"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TSR</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never</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enforced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By 2022, credit repair a $4.4 billion industry (a few large companies; most small)</a:t>
            </a:r>
          </a:p>
          <a:p>
            <a:pPr marL="459486"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Two victims: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People who buy credit repair services directly (millions)</a:t>
            </a:r>
          </a:p>
          <a:p>
            <a:pPr marL="2002536" marR="0" lvl="4" indent="0" algn="l" defTabSz="914400" rtl="0" eaLnBrk="1" fontAlgn="auto" latinLnBrk="0" hangingPunct="1">
              <a:lnSpc>
                <a:spcPct val="100000"/>
              </a:lnSpc>
              <a:spcBef>
                <a:spcPts val="0"/>
              </a:spcBef>
              <a:spcAft>
                <a:spcPts val="1800"/>
              </a:spcAft>
              <a:buClrTx/>
              <a:buSzTx/>
              <a:buFontTx/>
              <a:buNone/>
              <a:tabLst/>
              <a:defRPr/>
            </a:pP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Small business owners (over 60,000) who invest in CROs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without</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full information</a:t>
            </a:r>
          </a:p>
          <a:p>
            <a:pPr marL="0" marR="0" lvl="0" indent="-283464" algn="l"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24 years later, the Consumer Financial Protection Bureau (CFPB) took action </a:t>
            </a:r>
          </a:p>
          <a:p>
            <a:pPr marL="4572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Sued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Lexington Law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in 2019 for violating the TSR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won in August 2023</a:t>
            </a:r>
          </a:p>
          <a:p>
            <a:pPr marL="914400" marR="0" lvl="2"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Settled for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$2.7 billion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in damages done to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over 4 million people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(since 2016)</a:t>
            </a:r>
          </a:p>
          <a:p>
            <a:pPr marL="45720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Sued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Credit Repair Cloud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in 2021 for selling software to credit repair companies – at $179/month – that violate the TSR (case pending)</a:t>
            </a:r>
          </a:p>
          <a:p>
            <a:pPr marL="45720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Regarding race, no data available from Lexington Law; from</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Credit Repair Cloud,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we know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80% of their clients (small business owners) </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are</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people of color</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and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68% make less than $24,000 per year</a:t>
            </a:r>
            <a:endPar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CA701BC7-86E4-B851-1948-8B013799FC8E}"/>
              </a:ext>
            </a:extLst>
          </p:cNvPr>
          <p:cNvSpPr txBox="1">
            <a:spLocks/>
          </p:cNvSpPr>
          <p:nvPr/>
        </p:nvSpPr>
        <p:spPr>
          <a:xfrm>
            <a:off x="344489" y="144114"/>
            <a:ext cx="10992130" cy="1192715"/>
          </a:xfrm>
          <a:prstGeom prst="rect">
            <a:avLst/>
          </a:prstGeom>
        </p:spPr>
        <p:txBody>
          <a:bodyPr vert="horz" lIns="91440" tIns="45720" rIns="91440" bIns="45720" rtlCol="0" anchor="ctr">
            <a:normAutofit/>
          </a:bodyPr>
          <a:lstStyle>
            <a:lvl1pPr algn="l" defTabSz="914364" rtl="0" eaLnBrk="1" latinLnBrk="0" hangingPunct="1">
              <a:lnSpc>
                <a:spcPct val="90000"/>
              </a:lnSpc>
              <a:spcBef>
                <a:spcPct val="0"/>
              </a:spcBef>
              <a:buNone/>
              <a:defRPr sz="4400" b="1" i="0" kern="1200">
                <a:solidFill>
                  <a:schemeClr val="tx1"/>
                </a:solidFill>
                <a:latin typeface="Montserrat" pitchFamily="2" charset="77"/>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Credit Repair Reform:</a:t>
            </a:r>
          </a:p>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HB3461 (Meyers-Martin) &amp; SB2135 (Feigenholtz)</a:t>
            </a:r>
            <a:endParaRPr kumimoji="0" lang="en-US" sz="2600" b="0" i="0" u="none" strike="noStrike" kern="1200" cap="none" spc="0" normalizeH="0" baseline="0" noProof="0" dirty="0">
              <a:ln>
                <a:noFill/>
              </a:ln>
              <a:solidFill>
                <a:prstClr val="black"/>
              </a:solidFill>
              <a:effectLst/>
              <a:uLnTx/>
              <a:uFillTx/>
              <a:latin typeface="Montserrat" pitchFamily="2" charset="77"/>
              <a:ea typeface="+mj-ea"/>
              <a:cs typeface="+mj-cs"/>
            </a:endParaRPr>
          </a:p>
        </p:txBody>
      </p:sp>
      <p:cxnSp>
        <p:nvCxnSpPr>
          <p:cNvPr id="5" name="Straight Connector 4">
            <a:extLst>
              <a:ext uri="{FF2B5EF4-FFF2-40B4-BE49-F238E27FC236}">
                <a16:creationId xmlns:a16="http://schemas.microsoft.com/office/drawing/2014/main" id="{F3685C43-F68B-2D42-F523-F6E7B9E31575}"/>
              </a:ext>
            </a:extLst>
          </p:cNvPr>
          <p:cNvCxnSpPr>
            <a:cxnSpLocks/>
          </p:cNvCxnSpPr>
          <p:nvPr/>
        </p:nvCxnSpPr>
        <p:spPr>
          <a:xfrm>
            <a:off x="440446" y="1171945"/>
            <a:ext cx="634312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092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314E93-0AB7-E293-B14F-8D4AD631D8D4}"/>
              </a:ext>
            </a:extLst>
          </p:cNvPr>
          <p:cNvSpPr txBox="1"/>
          <p:nvPr/>
        </p:nvSpPr>
        <p:spPr>
          <a:xfrm>
            <a:off x="445823" y="1765237"/>
            <a:ext cx="11492748" cy="317317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Roboto" panose="02000000000000000000" pitchFamily="2" charset="0"/>
                <a:ea typeface="Roboto" panose="02000000000000000000" pitchFamily="2" charset="0"/>
                <a:cs typeface="Roboto" panose="02000000000000000000" pitchFamily="2" charset="0"/>
              </a:rPr>
              <a:t>Why we need the proposed state bill:</a:t>
            </a:r>
            <a:endParaRPr kumimoji="0" lang="en-US" sz="24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TSR </a:t>
            </a:r>
            <a:r>
              <a:rPr kumimoji="0" lang="en-US" sz="1800" b="1"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only</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applies to telemarketers; Lexington Law (now in Chapter 11 bankruptcy) reconstituting as an ONLINE company </a:t>
            </a:r>
            <a:r>
              <a:rPr kumimoji="0" lang="en-US" sz="1800" b="0" i="0" u="none" strike="noStrike" kern="1200" cap="none" spc="0" normalizeH="0" baseline="0" noProof="0" dirty="0">
                <a:ln>
                  <a:noFill/>
                </a:ln>
                <a:solidFill>
                  <a:srgbClr val="202124"/>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Roboto" panose="02000000000000000000" pitchFamily="2" charset="0"/>
                <a:cs typeface="Roboto" panose="02000000000000000000" pitchFamily="2" charset="0"/>
              </a:rPr>
              <a:t> no longer be subject to the TSR</a:t>
            </a:r>
          </a:p>
          <a:p>
            <a:pPr marL="0" marR="0" lvl="0" indent="0" algn="l" defTabSz="914364" rtl="0" eaLnBrk="1" fontAlgn="auto" latinLnBrk="0" hangingPunct="1">
              <a:lnSpc>
                <a:spcPct val="90000"/>
              </a:lnSpc>
              <a:spcBef>
                <a:spcPct val="0"/>
              </a:spcBef>
              <a:spcAft>
                <a:spcPts val="12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We need help from the state; HB3461 (Meyers-Martin) &amp; SB2135 (Feigenholtz):</a:t>
            </a:r>
          </a:p>
          <a:p>
            <a:pPr marL="1097280" marR="0" lvl="2" indent="-466344"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Adds </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TSR language </a:t>
            </a: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(requiring proof before payment) </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to our existing credit repair statute</a:t>
            </a:r>
          </a:p>
          <a:p>
            <a:pPr marL="1097280" marR="0" lvl="2" indent="-466344" algn="l" defTabSz="914400" rtl="0" eaLnBrk="1" fontAlgn="auto" latinLnBrk="0" hangingPunct="1">
              <a:lnSpc>
                <a:spcPct val="100000"/>
              </a:lnSpc>
              <a:spcBef>
                <a:spcPts val="0"/>
              </a:spcBef>
              <a:spcAft>
                <a:spcPts val="120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Applies TSR language to </a:t>
            </a: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ALL</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Illinois CROs, </a:t>
            </a:r>
            <a:r>
              <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not </a:t>
            </a: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just telemarketers</a:t>
            </a:r>
          </a:p>
          <a:p>
            <a:pPr marL="1097280" marR="0" lvl="2" indent="-466344"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Puts IDFPR in charge of monitoring / enforcing the amended statute (recourse for consumers)</a:t>
            </a:r>
            <a:endParaRPr kumimoji="0" lang="en-US" sz="1800" b="0" i="0" u="none" strike="noStrike" kern="1200" cap="none" spc="0" normalizeH="0" baseline="0" noProof="0" dirty="0">
              <a:ln>
                <a:noFill/>
              </a:ln>
              <a:solidFill>
                <a:srgbClr val="202124"/>
              </a:solidFill>
              <a:effectLst/>
              <a:uLnTx/>
              <a:uFillTx/>
              <a:latin typeface="Roboto" panose="02000000000000000000" pitchFamily="2" charset="0"/>
              <a:ea typeface="+mn-ea"/>
              <a:cs typeface="+mn-cs"/>
            </a:endParaRPr>
          </a:p>
        </p:txBody>
      </p:sp>
      <p:sp>
        <p:nvSpPr>
          <p:cNvPr id="6" name="Title 1">
            <a:extLst>
              <a:ext uri="{FF2B5EF4-FFF2-40B4-BE49-F238E27FC236}">
                <a16:creationId xmlns:a16="http://schemas.microsoft.com/office/drawing/2014/main" id="{2728F318-D220-50F0-0877-0960FE45E9C0}"/>
              </a:ext>
            </a:extLst>
          </p:cNvPr>
          <p:cNvSpPr txBox="1">
            <a:spLocks/>
          </p:cNvSpPr>
          <p:nvPr/>
        </p:nvSpPr>
        <p:spPr>
          <a:xfrm>
            <a:off x="343081" y="242892"/>
            <a:ext cx="10992130" cy="1192715"/>
          </a:xfrm>
          <a:prstGeom prst="rect">
            <a:avLst/>
          </a:prstGeom>
        </p:spPr>
        <p:txBody>
          <a:bodyPr vert="horz" lIns="91440" tIns="45720" rIns="91440" bIns="45720" rtlCol="0" anchor="ctr">
            <a:normAutofit/>
          </a:bodyPr>
          <a:lstStyle>
            <a:lvl1pPr algn="l" defTabSz="914364" rtl="0" eaLnBrk="1" latinLnBrk="0" hangingPunct="1">
              <a:lnSpc>
                <a:spcPct val="90000"/>
              </a:lnSpc>
              <a:spcBef>
                <a:spcPct val="0"/>
              </a:spcBef>
              <a:buNone/>
              <a:defRPr sz="4400" b="1" i="0" kern="1200">
                <a:solidFill>
                  <a:schemeClr val="tx1"/>
                </a:solidFill>
                <a:latin typeface="Montserrat" pitchFamily="2" charset="77"/>
                <a:ea typeface="+mj-ea"/>
                <a:cs typeface="+mj-cs"/>
              </a:defRPr>
            </a:lvl1pPr>
          </a:lstStyle>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Credit Repair Reform:</a:t>
            </a:r>
          </a:p>
          <a:p>
            <a:pPr marL="0" marR="0" lvl="0" indent="0" algn="l" defTabSz="914364"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ptos Narrow" panose="020B0004020202020204" pitchFamily="34" charset="0"/>
                <a:ea typeface="Calibri" panose="020F0502020204030204" pitchFamily="34" charset="0"/>
                <a:cs typeface="Times New Roman" panose="02020603050405020304" pitchFamily="18" charset="0"/>
              </a:rPr>
              <a:t>HB3461 (Meyers-Martin) &amp; SB2135 (Feigenholtz)</a:t>
            </a:r>
            <a:endParaRPr kumimoji="0" lang="en-US" sz="3200" b="0" i="0" u="none" strike="noStrike" kern="1200" cap="none" spc="0" normalizeH="0" baseline="0" noProof="0" dirty="0">
              <a:ln>
                <a:noFill/>
              </a:ln>
              <a:solidFill>
                <a:prstClr val="black"/>
              </a:solidFill>
              <a:effectLst/>
              <a:uLnTx/>
              <a:uFillTx/>
              <a:latin typeface="Montserrat" pitchFamily="2" charset="77"/>
              <a:ea typeface="+mj-ea"/>
              <a:cs typeface="+mj-cs"/>
            </a:endParaRPr>
          </a:p>
        </p:txBody>
      </p:sp>
      <p:cxnSp>
        <p:nvCxnSpPr>
          <p:cNvPr id="2" name="Straight Connector 1">
            <a:extLst>
              <a:ext uri="{FF2B5EF4-FFF2-40B4-BE49-F238E27FC236}">
                <a16:creationId xmlns:a16="http://schemas.microsoft.com/office/drawing/2014/main" id="{B37F055F-A9D0-608B-0C2C-FA7688467755}"/>
              </a:ext>
            </a:extLst>
          </p:cNvPr>
          <p:cNvCxnSpPr>
            <a:cxnSpLocks/>
          </p:cNvCxnSpPr>
          <p:nvPr/>
        </p:nvCxnSpPr>
        <p:spPr>
          <a:xfrm>
            <a:off x="445823" y="1435607"/>
            <a:ext cx="785569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499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DD193-966C-D5D1-DDA8-2BBA7B78DE4A}"/>
              </a:ext>
            </a:extLst>
          </p:cNvPr>
          <p:cNvSpPr>
            <a:spLocks noGrp="1"/>
          </p:cNvSpPr>
          <p:nvPr>
            <p:ph type="title"/>
          </p:nvPr>
        </p:nvSpPr>
        <p:spPr/>
        <p:txBody>
          <a:bodyPr/>
          <a:lstStyle/>
          <a:p>
            <a:r>
              <a:rPr lang="en-US" b="1" dirty="0">
                <a:solidFill>
                  <a:schemeClr val="bg2">
                    <a:lumMod val="50000"/>
                  </a:schemeClr>
                </a:solidFill>
                <a:latin typeface="Garamond" panose="02020404030301010803" pitchFamily="18" charset="0"/>
              </a:rPr>
              <a:t>Asks</a:t>
            </a:r>
          </a:p>
        </p:txBody>
      </p:sp>
      <p:sp>
        <p:nvSpPr>
          <p:cNvPr id="3" name="Content Placeholder 2">
            <a:extLst>
              <a:ext uri="{FF2B5EF4-FFF2-40B4-BE49-F238E27FC236}">
                <a16:creationId xmlns:a16="http://schemas.microsoft.com/office/drawing/2014/main" id="{2BB24951-E1D9-0562-F637-3376824BF31A}"/>
              </a:ext>
            </a:extLst>
          </p:cNvPr>
          <p:cNvSpPr>
            <a:spLocks noGrp="1"/>
          </p:cNvSpPr>
          <p:nvPr>
            <p:ph idx="1"/>
          </p:nvPr>
        </p:nvSpPr>
        <p:spPr/>
        <p:txBody>
          <a:bodyPr vert="horz" lIns="91440" tIns="45720" rIns="91440" bIns="45720" rtlCol="0" anchor="t">
            <a:normAutofit/>
          </a:bodyPr>
          <a:lstStyle/>
          <a:p>
            <a:r>
              <a:rPr lang="en-US" sz="3600" dirty="0">
                <a:latin typeface="Arial Nova"/>
              </a:rPr>
              <a:t>Oppose Non-Agreed Bills in Veto</a:t>
            </a:r>
          </a:p>
          <a:p>
            <a:r>
              <a:rPr lang="en-US" sz="3600" dirty="0">
                <a:latin typeface="Arial Nova"/>
              </a:rPr>
              <a:t>Co-Sponsor</a:t>
            </a:r>
          </a:p>
          <a:p>
            <a:pPr lvl="1"/>
            <a:r>
              <a:rPr lang="en-US" sz="3600" dirty="0">
                <a:latin typeface="Arial Nova"/>
              </a:rPr>
              <a:t>SB 2220 (</a:t>
            </a:r>
            <a:r>
              <a:rPr lang="en-US" sz="3600" dirty="0" err="1">
                <a:latin typeface="Arial Nova"/>
              </a:rPr>
              <a:t>Martwick</a:t>
            </a:r>
            <a:r>
              <a:rPr lang="en-US" sz="3600" dirty="0">
                <a:latin typeface="Arial Nova"/>
              </a:rPr>
              <a:t> – Protecting Family Futures)</a:t>
            </a:r>
          </a:p>
          <a:p>
            <a:pPr lvl="1"/>
            <a:r>
              <a:rPr lang="en-US" sz="3600" dirty="0">
                <a:latin typeface="Arial Nova"/>
              </a:rPr>
              <a:t>SB 2234 (Belt – Small Business Lending)</a:t>
            </a:r>
          </a:p>
          <a:p>
            <a:pPr lvl="1"/>
            <a:r>
              <a:rPr lang="en-US" sz="3600" dirty="0">
                <a:latin typeface="Arial Nova"/>
              </a:rPr>
              <a:t>SB 2135 (</a:t>
            </a:r>
            <a:r>
              <a:rPr lang="en-US" sz="3600" dirty="0" err="1">
                <a:latin typeface="Arial Nova"/>
              </a:rPr>
              <a:t>Feigenholtz</a:t>
            </a:r>
            <a:r>
              <a:rPr lang="en-US" sz="3600" dirty="0">
                <a:latin typeface="Arial Nova"/>
              </a:rPr>
              <a:t> – Credit Repair)</a:t>
            </a:r>
          </a:p>
          <a:p>
            <a:r>
              <a:rPr lang="en-US" sz="3600" dirty="0">
                <a:latin typeface="Arial Nova"/>
              </a:rPr>
              <a:t>Please complete your evaluation </a:t>
            </a:r>
            <a:r>
              <a:rPr lang="en-US" sz="3600" dirty="0">
                <a:latin typeface="Arial Nova"/>
                <a:sym typeface="Wingdings" panose="05000000000000000000" pitchFamily="2" charset="2"/>
              </a:rPr>
              <a:t></a:t>
            </a:r>
            <a:endParaRPr lang="en-US" sz="3600" dirty="0">
              <a:latin typeface="Arial Nova" panose="020B0504020202020204" pitchFamily="34" charset="0"/>
            </a:endParaRPr>
          </a:p>
          <a:p>
            <a:pPr lvl="1"/>
            <a:endParaRPr lang="en-US" dirty="0"/>
          </a:p>
        </p:txBody>
      </p:sp>
    </p:spTree>
    <p:extLst>
      <p:ext uri="{BB962C8B-B14F-4D97-AF65-F5344CB8AC3E}">
        <p14:creationId xmlns:p14="http://schemas.microsoft.com/office/powerpoint/2010/main" val="4057840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C0A80-C1C7-163D-0D77-01A3BA0FF50F}"/>
              </a:ext>
            </a:extLst>
          </p:cNvPr>
          <p:cNvSpPr/>
          <p:nvPr/>
        </p:nvSpPr>
        <p:spPr>
          <a:xfrm>
            <a:off x="398203" y="361332"/>
            <a:ext cx="11395587" cy="61353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8DD193-966C-D5D1-DDA8-2BBA7B78DE4A}"/>
              </a:ext>
            </a:extLst>
          </p:cNvPr>
          <p:cNvSpPr>
            <a:spLocks noGrp="1"/>
          </p:cNvSpPr>
          <p:nvPr>
            <p:ph type="title" idx="4294967295"/>
          </p:nvPr>
        </p:nvSpPr>
        <p:spPr>
          <a:xfrm>
            <a:off x="1204116" y="2674935"/>
            <a:ext cx="9783763" cy="1508125"/>
          </a:xfrm>
        </p:spPr>
        <p:txBody>
          <a:bodyPr>
            <a:noAutofit/>
          </a:bodyPr>
          <a:lstStyle/>
          <a:p>
            <a:pPr algn="ctr"/>
            <a:r>
              <a:rPr lang="en-US" sz="6000" b="1" dirty="0">
                <a:solidFill>
                  <a:schemeClr val="bg2">
                    <a:lumMod val="50000"/>
                  </a:schemeClr>
                </a:solidFill>
                <a:latin typeface="Garamond" panose="02020404030301010803" pitchFamily="18" charset="0"/>
              </a:rPr>
              <a:t>Q&amp;A/</a:t>
            </a:r>
            <a:br>
              <a:rPr lang="en-US" sz="6000" b="1" dirty="0">
                <a:solidFill>
                  <a:schemeClr val="bg2">
                    <a:lumMod val="50000"/>
                  </a:schemeClr>
                </a:solidFill>
                <a:latin typeface="Garamond" panose="02020404030301010803" pitchFamily="18" charset="0"/>
              </a:rPr>
            </a:br>
            <a:r>
              <a:rPr lang="en-US" sz="6000" b="1" dirty="0">
                <a:solidFill>
                  <a:schemeClr val="bg2">
                    <a:lumMod val="50000"/>
                  </a:schemeClr>
                </a:solidFill>
                <a:latin typeface="Garamond" panose="02020404030301010803" pitchFamily="18" charset="0"/>
              </a:rPr>
              <a:t>Discussion</a:t>
            </a:r>
          </a:p>
        </p:txBody>
      </p:sp>
    </p:spTree>
    <p:extLst>
      <p:ext uri="{BB962C8B-B14F-4D97-AF65-F5344CB8AC3E}">
        <p14:creationId xmlns:p14="http://schemas.microsoft.com/office/powerpoint/2010/main" val="1556973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Reality of Debt</a:t>
            </a:r>
          </a:p>
        </p:txBody>
      </p:sp>
      <p:sp>
        <p:nvSpPr>
          <p:cNvPr id="3" name="Content Placeholder 2"/>
          <p:cNvSpPr>
            <a:spLocks noGrp="1"/>
          </p:cNvSpPr>
          <p:nvPr>
            <p:ph idx="1"/>
          </p:nvPr>
        </p:nvSpPr>
        <p:spPr>
          <a:xfrm>
            <a:off x="5457961" y="1468947"/>
            <a:ext cx="6227544" cy="3532472"/>
          </a:xfrm>
        </p:spPr>
        <p:txBody>
          <a:bodyPr>
            <a:noAutofit/>
          </a:bodyPr>
          <a:lstStyle/>
          <a:p>
            <a:r>
              <a:rPr lang="en-US" sz="2500"/>
              <a:t>&gt;3M people in Illinois with debt in collections, and average household carries almost $90k – and growing</a:t>
            </a:r>
          </a:p>
          <a:p>
            <a:pPr marL="0" indent="0">
              <a:buNone/>
            </a:pPr>
            <a:endParaRPr lang="en-US" sz="2500"/>
          </a:p>
          <a:p>
            <a:r>
              <a:rPr lang="en-US" sz="2500"/>
              <a:t>Residents of majority-POC neighborhoods in Cook County 2x as likely to face debt collection lawsuit</a:t>
            </a:r>
          </a:p>
          <a:p>
            <a:endParaRPr lang="en-US" sz="2500" b="1"/>
          </a:p>
          <a:p>
            <a:r>
              <a:rPr lang="en-US" sz="2500"/>
              <a:t>Many low- and middle-income families left to choose between paying debt and basic needs</a:t>
            </a:r>
          </a:p>
        </p:txBody>
      </p:sp>
      <p:pic>
        <p:nvPicPr>
          <p:cNvPr id="2050" name="Picture 2" descr="Image result for family struggling bi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11" y="2248103"/>
            <a:ext cx="4314825" cy="2943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65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Protecting Family Futures</a:t>
            </a:r>
          </a:p>
        </p:txBody>
      </p:sp>
      <p:sp>
        <p:nvSpPr>
          <p:cNvPr id="3" name="Content Placeholder 2"/>
          <p:cNvSpPr>
            <a:spLocks noGrp="1"/>
          </p:cNvSpPr>
          <p:nvPr>
            <p:ph idx="1"/>
          </p:nvPr>
        </p:nvSpPr>
        <p:spPr>
          <a:xfrm>
            <a:off x="646111" y="1853248"/>
            <a:ext cx="6765341" cy="4038600"/>
          </a:xfrm>
        </p:spPr>
        <p:txBody>
          <a:bodyPr>
            <a:noAutofit/>
          </a:bodyPr>
          <a:lstStyle/>
          <a:p>
            <a:r>
              <a:rPr lang="en-US" sz="3000" b="1" dirty="0"/>
              <a:t>SB 2220 (</a:t>
            </a:r>
            <a:r>
              <a:rPr lang="en-US" sz="3000" b="1" dirty="0" err="1"/>
              <a:t>Martwick</a:t>
            </a:r>
            <a:r>
              <a:rPr lang="en-US" sz="3000" b="1" dirty="0"/>
              <a:t>) / HB 2377 (Gong-</a:t>
            </a:r>
            <a:r>
              <a:rPr lang="en-US" sz="3000" b="1" dirty="0" err="1"/>
              <a:t>Gershowitz</a:t>
            </a:r>
            <a:r>
              <a:rPr lang="en-US" sz="3000" b="1" dirty="0"/>
              <a:t>)</a:t>
            </a:r>
          </a:p>
          <a:p>
            <a:pPr lvl="1"/>
            <a:r>
              <a:rPr lang="en-US" sz="3000" dirty="0"/>
              <a:t>Increases “exemptions” for home, vehicle, tools</a:t>
            </a:r>
          </a:p>
          <a:p>
            <a:pPr lvl="1"/>
            <a:r>
              <a:rPr lang="en-US" sz="3000" dirty="0"/>
              <a:t>Limits garnishment to 10% of weekly wages (down from 15%)</a:t>
            </a:r>
          </a:p>
          <a:p>
            <a:pPr lvl="1"/>
            <a:r>
              <a:rPr lang="en-US" sz="3000" dirty="0"/>
              <a:t>Critical new protections for bank accounts	</a:t>
            </a:r>
          </a:p>
        </p:txBody>
      </p:sp>
      <p:pic>
        <p:nvPicPr>
          <p:cNvPr id="3074" name="Picture 2" descr="10 things the new Consumer Protection Bureau can do to protect consumers |  Virginia Organiz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5786" y="1824732"/>
            <a:ext cx="3149098" cy="409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69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Containing Medical Debt</a:t>
            </a:r>
          </a:p>
        </p:txBody>
      </p:sp>
      <p:sp>
        <p:nvSpPr>
          <p:cNvPr id="3" name="Content Placeholder 2"/>
          <p:cNvSpPr>
            <a:spLocks noGrp="1"/>
          </p:cNvSpPr>
          <p:nvPr>
            <p:ph idx="1"/>
          </p:nvPr>
        </p:nvSpPr>
        <p:spPr>
          <a:xfrm>
            <a:off x="914400" y="1707774"/>
            <a:ext cx="4311282" cy="4242752"/>
          </a:xfrm>
        </p:spPr>
        <p:txBody>
          <a:bodyPr vert="horz" lIns="91440" tIns="45720" rIns="91440" bIns="45720" rtlCol="0" anchor="t">
            <a:noAutofit/>
          </a:bodyPr>
          <a:lstStyle/>
          <a:p>
            <a:pPr>
              <a:spcAft>
                <a:spcPts val="600"/>
              </a:spcAft>
            </a:pPr>
            <a:r>
              <a:rPr lang="en-US" sz="2500" b="1"/>
              <a:t>HB 3452 (Avelar)</a:t>
            </a:r>
            <a:r>
              <a:rPr lang="en-US" sz="2500"/>
              <a:t> would prohibit reporting medical debt to credit bureaus via Consumer Fraud Act</a:t>
            </a:r>
            <a:endParaRPr lang="en-US"/>
          </a:p>
          <a:p>
            <a:r>
              <a:rPr lang="en-US" sz="2500" b="1"/>
              <a:t>Consumer Financial Protection Bureau </a:t>
            </a:r>
            <a:r>
              <a:rPr lang="en-US" sz="2500"/>
              <a:t>rulemaking to remove medical debt from credit reports, stop use in underwriting</a:t>
            </a:r>
          </a:p>
        </p:txBody>
      </p:sp>
      <p:pic>
        <p:nvPicPr>
          <p:cNvPr id="2052" name="Picture 4" descr="Capital Region advocates call for end to medical debt | WAM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5682" y="2177716"/>
            <a:ext cx="6247329" cy="3514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066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121900" tIns="121900" rIns="121900" bIns="121900" anchor="b" anchorCtr="0">
            <a:normAutofit/>
          </a:bodyPr>
          <a:lstStyle/>
          <a:p>
            <a:endParaRPr dirty="0">
              <a:solidFill>
                <a:srgbClr val="1882B0"/>
              </a:solidFill>
            </a:endParaRPr>
          </a:p>
        </p:txBody>
      </p:sp>
      <p:sp>
        <p:nvSpPr>
          <p:cNvPr id="55" name="Google Shape;55;p13"/>
          <p:cNvSpPr txBox="1">
            <a:spLocks noGrp="1"/>
          </p:cNvSpPr>
          <p:nvPr>
            <p:ph type="subTitle" idx="1"/>
          </p:nvPr>
        </p:nvSpPr>
        <p:spPr>
          <a:prstGeom prst="rect">
            <a:avLst/>
          </a:prstGeom>
        </p:spPr>
        <p:txBody>
          <a:bodyPr spcFirstLastPara="1" wrap="square" lIns="121900" tIns="121900" rIns="121900" bIns="121900" anchor="t" anchorCtr="0">
            <a:normAutofit/>
          </a:bodyPr>
          <a:lstStyle/>
          <a:p>
            <a:pPr marL="0" indent="0"/>
            <a:endParaRPr/>
          </a:p>
        </p:txBody>
      </p:sp>
      <p:pic>
        <p:nvPicPr>
          <p:cNvPr id="56" name="Google Shape;56;p13"/>
          <p:cNvPicPr preferRelativeResize="0"/>
          <p:nvPr/>
        </p:nvPicPr>
        <p:blipFill>
          <a:blip r:embed="rId3">
            <a:alphaModFix/>
          </a:blip>
          <a:stretch>
            <a:fillRect/>
          </a:stretch>
        </p:blipFill>
        <p:spPr>
          <a:xfrm>
            <a:off x="1404890" y="1"/>
            <a:ext cx="9382223"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593367"/>
            <a:ext cx="12192000" cy="943200"/>
          </a:xfrm>
          <a:prstGeom prst="rect">
            <a:avLst/>
          </a:prstGeom>
          <a:solidFill>
            <a:srgbClr val="1882B0"/>
          </a:solidFill>
        </p:spPr>
        <p:txBody>
          <a:bodyPr spcFirstLastPara="1" wrap="square" lIns="121900" tIns="121900" rIns="121900" bIns="121900" anchor="ctr" anchorCtr="0">
            <a:noAutofit/>
          </a:bodyPr>
          <a:lstStyle/>
          <a:p>
            <a:pPr algn="ctr">
              <a:buSzPts val="990"/>
            </a:pPr>
            <a:r>
              <a:rPr lang="fr-FR" cap="none" dirty="0">
                <a:solidFill>
                  <a:schemeClr val="tx1"/>
                </a:solidFill>
              </a:rPr>
              <a:t>HB2203 - Guzzardi / Cervantes - Car </a:t>
            </a:r>
            <a:r>
              <a:rPr lang="fr-FR" cap="none" dirty="0" err="1">
                <a:solidFill>
                  <a:schemeClr val="tx1"/>
                </a:solidFill>
              </a:rPr>
              <a:t>Insurance</a:t>
            </a:r>
            <a:r>
              <a:rPr lang="fr-FR" cap="none" dirty="0">
                <a:solidFill>
                  <a:schemeClr val="tx1"/>
                </a:solidFill>
              </a:rPr>
              <a:t> Reform</a:t>
            </a:r>
          </a:p>
        </p:txBody>
      </p:sp>
      <p:sp>
        <p:nvSpPr>
          <p:cNvPr id="62" name="Google Shape;62;p14"/>
          <p:cNvSpPr txBox="1">
            <a:spLocks noGrp="1"/>
          </p:cNvSpPr>
          <p:nvPr>
            <p:ph type="body" idx="1"/>
          </p:nvPr>
        </p:nvSpPr>
        <p:spPr>
          <a:xfrm>
            <a:off x="415600" y="1828799"/>
            <a:ext cx="5333200" cy="4263034"/>
          </a:xfrm>
          <a:prstGeom prst="rect">
            <a:avLst/>
          </a:prstGeom>
          <a:solidFill>
            <a:srgbClr val="1882B0"/>
          </a:solidFill>
          <a:ln w="76200">
            <a:solidFill>
              <a:srgbClr val="D3372B"/>
            </a:solidFill>
          </a:ln>
        </p:spPr>
        <p:txBody>
          <a:bodyPr spcFirstLastPara="1" wrap="square" lIns="121900" tIns="121900" rIns="121900" bIns="121900" anchor="ctr" anchorCtr="0">
            <a:normAutofit/>
          </a:bodyPr>
          <a:lstStyle/>
          <a:p>
            <a:pPr marL="50799" indent="0" algn="ctr">
              <a:buClr>
                <a:schemeClr val="dk1"/>
              </a:buClr>
              <a:buSzPts val="3000"/>
              <a:buNone/>
            </a:pPr>
            <a:r>
              <a:rPr lang="en" sz="4000" dirty="0"/>
              <a:t>1. Rate review</a:t>
            </a:r>
            <a:endParaRPr sz="4000" dirty="0"/>
          </a:p>
          <a:p>
            <a:pPr indent="0" algn="ctr">
              <a:spcBef>
                <a:spcPts val="1600"/>
              </a:spcBef>
              <a:spcAft>
                <a:spcPts val="1600"/>
              </a:spcAft>
              <a:buNone/>
            </a:pPr>
            <a:endParaRPr sz="4000" dirty="0">
              <a:solidFill>
                <a:schemeClr val="dk1"/>
              </a:solidFill>
            </a:endParaRPr>
          </a:p>
        </p:txBody>
      </p:sp>
      <p:sp>
        <p:nvSpPr>
          <p:cNvPr id="63" name="Google Shape;63;p14"/>
          <p:cNvSpPr txBox="1">
            <a:spLocks noGrp="1"/>
          </p:cNvSpPr>
          <p:nvPr>
            <p:ph type="body" idx="2"/>
          </p:nvPr>
        </p:nvSpPr>
        <p:spPr>
          <a:xfrm>
            <a:off x="6443200" y="1828799"/>
            <a:ext cx="5333200" cy="4263033"/>
          </a:xfrm>
          <a:prstGeom prst="rect">
            <a:avLst/>
          </a:prstGeom>
          <a:solidFill>
            <a:srgbClr val="1882B0"/>
          </a:solidFill>
          <a:ln w="76200">
            <a:solidFill>
              <a:srgbClr val="D3372B"/>
            </a:solidFill>
          </a:ln>
        </p:spPr>
        <p:txBody>
          <a:bodyPr spcFirstLastPara="1" wrap="square" lIns="182880" tIns="121900" rIns="182880" bIns="121900" anchor="ctr" anchorCtr="0">
            <a:normAutofit fontScale="92500"/>
          </a:bodyPr>
          <a:lstStyle/>
          <a:p>
            <a:pPr marL="0" indent="0" algn="ctr">
              <a:spcAft>
                <a:spcPts val="1600"/>
              </a:spcAft>
              <a:buNone/>
            </a:pPr>
            <a:r>
              <a:rPr lang="en" sz="4000" dirty="0"/>
              <a:t>2. Prohibits unfair and discriminatory practices</a:t>
            </a:r>
          </a:p>
          <a:p>
            <a:pPr marL="742950" indent="-742950">
              <a:spcAft>
                <a:spcPts val="1600"/>
              </a:spcAft>
              <a:buFont typeface="Wingdings" panose="05000000000000000000" pitchFamily="2" charset="2"/>
              <a:buChar char="Ø"/>
            </a:pPr>
            <a:r>
              <a:rPr lang="en" sz="3600" dirty="0"/>
              <a:t>End use of non-driving factors to set rates</a:t>
            </a:r>
          </a:p>
          <a:p>
            <a:pPr marL="742950" indent="-742950">
              <a:spcAft>
                <a:spcPts val="1600"/>
              </a:spcAft>
              <a:buFont typeface="Wingdings" panose="05000000000000000000" pitchFamily="2" charset="2"/>
              <a:buChar char="Ø"/>
            </a:pPr>
            <a:r>
              <a:rPr lang="en" sz="3600" dirty="0"/>
              <a:t>Back end disparate impact test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prstGeom prst="rect">
            <a:avLst/>
          </a:prstGeom>
        </p:spPr>
        <p:txBody>
          <a:bodyPr spcFirstLastPara="1" wrap="square" lIns="121900" tIns="121900" rIns="121900" bIns="121900" anchor="b" anchorCtr="0">
            <a:normAutofit/>
          </a:bodyPr>
          <a:lstStyle/>
          <a:p>
            <a:endParaRPr/>
          </a:p>
        </p:txBody>
      </p:sp>
      <p:sp>
        <p:nvSpPr>
          <p:cNvPr id="69" name="Google Shape;69;p15"/>
          <p:cNvSpPr txBox="1">
            <a:spLocks noGrp="1"/>
          </p:cNvSpPr>
          <p:nvPr>
            <p:ph type="body" idx="1"/>
          </p:nvPr>
        </p:nvSpPr>
        <p:spPr>
          <a:prstGeom prst="rect">
            <a:avLst/>
          </a:prstGeom>
        </p:spPr>
        <p:txBody>
          <a:bodyPr spcFirstLastPara="1" wrap="square" lIns="121900" tIns="121900" rIns="121900" bIns="121900" anchor="t" anchorCtr="0">
            <a:normAutofit/>
          </a:bodyPr>
          <a:lstStyle/>
          <a:p>
            <a:pPr marL="0" indent="0">
              <a:spcAft>
                <a:spcPts val="1600"/>
              </a:spcAft>
              <a:buNone/>
            </a:pPr>
            <a:endParaRPr/>
          </a:p>
        </p:txBody>
      </p:sp>
      <p:pic>
        <p:nvPicPr>
          <p:cNvPr id="70" name="Google Shape;70;p15"/>
          <p:cNvPicPr preferRelativeResize="0"/>
          <p:nvPr/>
        </p:nvPicPr>
        <p:blipFill>
          <a:blip r:embed="rId3">
            <a:alphaModFix/>
          </a:blip>
          <a:stretch>
            <a:fillRect/>
          </a:stretch>
        </p:blipFill>
        <p:spPr>
          <a:xfrm>
            <a:off x="1" y="1088216"/>
            <a:ext cx="12191999" cy="4681568"/>
          </a:xfrm>
          <a:prstGeom prst="rect">
            <a:avLst/>
          </a:prstGeom>
          <a:noFill/>
          <a:ln>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Basis">
  <a:themeElements>
    <a:clrScheme name="Custom 1">
      <a:dk1>
        <a:sysClr val="windowText" lastClr="000000"/>
      </a:dk1>
      <a:lt1>
        <a:sysClr val="window" lastClr="FFFFFF"/>
      </a:lt1>
      <a:dk2>
        <a:srgbClr val="455F51"/>
      </a:dk2>
      <a:lt2>
        <a:srgbClr val="E3DED1"/>
      </a:lt2>
      <a:accent1>
        <a:srgbClr val="029676"/>
      </a:accent1>
      <a:accent2>
        <a:srgbClr val="549E39"/>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FFFFFF"/>
    </a:dk1>
    <a:lt1>
      <a:srgbClr val="FFFFFF"/>
    </a:lt1>
    <a:dk2>
      <a:srgbClr val="007168"/>
    </a:dk2>
    <a:lt2>
      <a:srgbClr val="007168"/>
    </a:lt2>
    <a:accent1>
      <a:srgbClr val="695D54"/>
    </a:accent1>
    <a:accent2>
      <a:srgbClr val="0067C6"/>
    </a:accent2>
    <a:accent3>
      <a:srgbClr val="6D4921"/>
    </a:accent3>
    <a:accent4>
      <a:srgbClr val="6E7649"/>
    </a:accent4>
    <a:accent5>
      <a:srgbClr val="433B67"/>
    </a:accent5>
    <a:accent6>
      <a:srgbClr val="9E1B34"/>
    </a:accent6>
    <a:hlink>
      <a:srgbClr val="9FC1DD"/>
    </a:hlink>
    <a:folHlink>
      <a:srgbClr val="97B1D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1">
    <a:dk1>
      <a:srgbClr val="FFFFFF"/>
    </a:dk1>
    <a:lt1>
      <a:srgbClr val="FFFFFF"/>
    </a:lt1>
    <a:dk2>
      <a:srgbClr val="007168"/>
    </a:dk2>
    <a:lt2>
      <a:srgbClr val="007168"/>
    </a:lt2>
    <a:accent1>
      <a:srgbClr val="695D54"/>
    </a:accent1>
    <a:accent2>
      <a:srgbClr val="0067C6"/>
    </a:accent2>
    <a:accent3>
      <a:srgbClr val="6D4921"/>
    </a:accent3>
    <a:accent4>
      <a:srgbClr val="6E7649"/>
    </a:accent4>
    <a:accent5>
      <a:srgbClr val="433B67"/>
    </a:accent5>
    <a:accent6>
      <a:srgbClr val="9E1B34"/>
    </a:accent6>
    <a:hlink>
      <a:srgbClr val="9FC1DD"/>
    </a:hlink>
    <a:folHlink>
      <a:srgbClr val="97B1D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14333</TotalTime>
  <Words>1924</Words>
  <Application>Microsoft Office PowerPoint</Application>
  <PresentationFormat>Widescreen</PresentationFormat>
  <Paragraphs>241</Paragraphs>
  <Slides>37</Slides>
  <Notes>37</Notes>
  <HiddenSlides>0</HiddenSlides>
  <MMClips>0</MMClips>
  <ScaleCrop>false</ScaleCrop>
  <HeadingPairs>
    <vt:vector size="6" baseType="variant">
      <vt:variant>
        <vt:lpstr>Fonts Used</vt:lpstr>
      </vt:variant>
      <vt:variant>
        <vt:i4>18</vt:i4>
      </vt:variant>
      <vt:variant>
        <vt:lpstr>Theme</vt:lpstr>
      </vt:variant>
      <vt:variant>
        <vt:i4>6</vt:i4>
      </vt:variant>
      <vt:variant>
        <vt:lpstr>Slide Titles</vt:lpstr>
      </vt:variant>
      <vt:variant>
        <vt:i4>37</vt:i4>
      </vt:variant>
    </vt:vector>
  </HeadingPairs>
  <TitlesOfParts>
    <vt:vector size="61" baseType="lpstr">
      <vt:lpstr>Adobe Garamond Pro</vt:lpstr>
      <vt:lpstr>Aptos Narrow</vt:lpstr>
      <vt:lpstr>Arial</vt:lpstr>
      <vt:lpstr>Arial Nova</vt:lpstr>
      <vt:lpstr>Calibri</vt:lpstr>
      <vt:lpstr>Calibri Light</vt:lpstr>
      <vt:lpstr>Century Gothic</vt:lpstr>
      <vt:lpstr>Corbel</vt:lpstr>
      <vt:lpstr>Franklin Gothic Medium</vt:lpstr>
      <vt:lpstr>Garamond</vt:lpstr>
      <vt:lpstr>Georgia</vt:lpstr>
      <vt:lpstr>Montserrat</vt:lpstr>
      <vt:lpstr>Open Sans</vt:lpstr>
      <vt:lpstr>Roboto</vt:lpstr>
      <vt:lpstr>Segoe UI</vt:lpstr>
      <vt:lpstr>Source Sans Pro</vt:lpstr>
      <vt:lpstr>Wingdings</vt:lpstr>
      <vt:lpstr>Wingdings 3</vt:lpstr>
      <vt:lpstr>Banded</vt:lpstr>
      <vt:lpstr>Office Theme</vt:lpstr>
      <vt:lpstr>Basis</vt:lpstr>
      <vt:lpstr>Simple Light</vt:lpstr>
      <vt:lpstr>Custom Design</vt:lpstr>
      <vt:lpstr>Ion</vt:lpstr>
      <vt:lpstr>Consumer Financial Protection Agenda</vt:lpstr>
      <vt:lpstr>Presenters</vt:lpstr>
      <vt:lpstr>Protecting  Families in Debt</vt:lpstr>
      <vt:lpstr>The Reality of Debt</vt:lpstr>
      <vt:lpstr>Protecting Family Futures</vt:lpstr>
      <vt:lpstr>Containing Medical Debt</vt:lpstr>
      <vt:lpstr>PowerPoint Presentation</vt:lpstr>
      <vt:lpstr>HB2203 - Guzzardi / Cervantes - Car Insurance Reform</vt:lpstr>
      <vt:lpstr>PowerPoint Presentation</vt:lpstr>
      <vt:lpstr>PowerPoint Presentation</vt:lpstr>
      <vt:lpstr>PowerPoint Presentation</vt:lpstr>
      <vt:lpstr>In December 2022, the Allstate CEO, in reference to company plans to continue raising rates, said:</vt:lpstr>
      <vt:lpstr>PowerPoint Presentation</vt:lpstr>
      <vt:lpstr>PowerPoint Presentation</vt:lpstr>
      <vt:lpstr>Utility Rate Hikes - Coming Jan. 1</vt:lpstr>
      <vt:lpstr>PowerPoint Presentation</vt:lpstr>
      <vt:lpstr>PowerPoint Presentation</vt:lpstr>
      <vt:lpstr>PATTERNS OF DISPARITY: Small Business Lending in Illinois (Aug. 2019)</vt:lpstr>
      <vt:lpstr>CHICAGO DISPARITIES:  RACE &amp; ETHNICITY</vt:lpstr>
      <vt:lpstr>CHICAGO DISPARITIES: INCOME</vt:lpstr>
      <vt:lpstr>PowerPoint Presentation</vt:lpstr>
      <vt:lpstr>Sample Business Loan Terms</vt:lpstr>
      <vt:lpstr>Responsible Business Lenders Coalition</vt:lpstr>
      <vt:lpstr>SB 2234 / HB 3064 (Belt/Huynh) – Small Business Loan Transparency</vt:lpstr>
      <vt:lpstr>PowerPoint Presentation</vt:lpstr>
      <vt:lpstr>PLPA is Popular</vt:lpstr>
      <vt:lpstr>PLPA is Working: Fees</vt:lpstr>
      <vt:lpstr>The Pawnbroker Loophole</vt:lpstr>
      <vt:lpstr>PowerPoint Presentation</vt:lpstr>
      <vt:lpstr>Status</vt:lpstr>
      <vt:lpstr>Work to Meet Consumers’ Needs for Short-term Cash Continues</vt:lpstr>
      <vt:lpstr>PowerPoint Presentation</vt:lpstr>
      <vt:lpstr>PowerPoint Presentation</vt:lpstr>
      <vt:lpstr>PowerPoint Presentation</vt:lpstr>
      <vt:lpstr>PowerPoint Presentation</vt:lpstr>
      <vt:lpstr>Asks</vt:lpstr>
      <vt:lpstr>Q&amp;A/ Discussion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jenna severson</dc:creator>
  <cp:lastModifiedBy>Brent Adams</cp:lastModifiedBy>
  <cp:revision>243</cp:revision>
  <cp:lastPrinted>2023-11-01T12:26:55Z</cp:lastPrinted>
  <dcterms:created xsi:type="dcterms:W3CDTF">2016-02-02T18:32:50Z</dcterms:created>
  <dcterms:modified xsi:type="dcterms:W3CDTF">2023-11-01T12:33:35Z</dcterms:modified>
</cp:coreProperties>
</file>